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267" r:id="rId4"/>
    <p:sldId id="259"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nat1-38-18\Documenti\Mazhar\RESEARCH%20DATA\Results%2011-11-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bar3DChart>
        <c:barDir val="col"/>
        <c:grouping val="clustered"/>
        <c:ser>
          <c:idx val="0"/>
          <c:order val="0"/>
          <c:spPr>
            <a:solidFill>
              <a:srgbClr val="00FF00"/>
            </a:solidFill>
          </c:spPr>
          <c:dPt>
            <c:idx val="0"/>
            <c:spPr>
              <a:solidFill>
                <a:srgbClr val="FF0000"/>
              </a:solidFill>
            </c:spPr>
          </c:dPt>
          <c:dPt>
            <c:idx val="1"/>
            <c:spPr>
              <a:solidFill>
                <a:srgbClr val="00B0F0"/>
              </a:solidFill>
            </c:spPr>
          </c:dPt>
          <c:cat>
            <c:strRef>
              <c:f>Foglio1!$A$1:$A$3</c:f>
              <c:strCache>
                <c:ptCount val="3"/>
                <c:pt idx="0">
                  <c:v>F/F</c:v>
                </c:pt>
                <c:pt idx="1">
                  <c:v>F/V</c:v>
                </c:pt>
                <c:pt idx="2">
                  <c:v>V/V</c:v>
                </c:pt>
              </c:strCache>
            </c:strRef>
          </c:cat>
          <c:val>
            <c:numRef>
              <c:f>Foglio1!$B$1:$B$3</c:f>
              <c:numCache>
                <c:formatCode>General</c:formatCode>
                <c:ptCount val="3"/>
                <c:pt idx="0">
                  <c:v>3.000000000000002E-2</c:v>
                </c:pt>
                <c:pt idx="1">
                  <c:v>0.66000000000000125</c:v>
                </c:pt>
                <c:pt idx="2">
                  <c:v>0.3100000000000005</c:v>
                </c:pt>
              </c:numCache>
            </c:numRef>
          </c:val>
        </c:ser>
        <c:shape val="box"/>
        <c:axId val="65866752"/>
        <c:axId val="65868544"/>
        <c:axId val="0"/>
      </c:bar3DChart>
      <c:catAx>
        <c:axId val="65866752"/>
        <c:scaling>
          <c:orientation val="minMax"/>
        </c:scaling>
        <c:axPos val="b"/>
        <c:tickLblPos val="nextTo"/>
        <c:txPr>
          <a:bodyPr/>
          <a:lstStyle/>
          <a:p>
            <a:pPr>
              <a:defRPr sz="2400" b="1"/>
            </a:pPr>
            <a:endParaRPr lang="en-US"/>
          </a:p>
        </c:txPr>
        <c:crossAx val="65868544"/>
        <c:crosses val="autoZero"/>
        <c:auto val="1"/>
        <c:lblAlgn val="ctr"/>
        <c:lblOffset val="100"/>
      </c:catAx>
      <c:valAx>
        <c:axId val="65868544"/>
        <c:scaling>
          <c:orientation val="minMax"/>
        </c:scaling>
        <c:axPos val="l"/>
        <c:majorGridlines/>
        <c:numFmt formatCode="General" sourceLinked="1"/>
        <c:tickLblPos val="nextTo"/>
        <c:crossAx val="65866752"/>
        <c:crosses val="autoZero"/>
        <c:crossBetween val="between"/>
      </c:valAx>
    </c:plotArea>
    <c:legend>
      <c:legendPos val="r"/>
      <c:txPr>
        <a:bodyPr/>
        <a:lstStyle/>
        <a:p>
          <a:pPr>
            <a:defRPr sz="28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4"/>
  <c:chart>
    <c:title>
      <c:tx>
        <c:rich>
          <a:bodyPr/>
          <a:lstStyle/>
          <a:p>
            <a:pPr>
              <a:defRPr/>
            </a:pPr>
            <a:r>
              <a:rPr lang="it-IT" dirty="0" smtClean="0"/>
              <a:t>%</a:t>
            </a:r>
            <a:endParaRPr lang="it-IT" dirty="0"/>
          </a:p>
        </c:rich>
      </c:tx>
    </c:title>
    <c:view3D>
      <c:rAngAx val="1"/>
    </c:view3D>
    <c:plotArea>
      <c:layout/>
      <c:bar3DChart>
        <c:barDir val="col"/>
        <c:grouping val="clustered"/>
        <c:ser>
          <c:idx val="0"/>
          <c:order val="0"/>
          <c:dPt>
            <c:idx val="0"/>
            <c:spPr>
              <a:solidFill>
                <a:srgbClr val="FF0000"/>
              </a:solidFill>
            </c:spPr>
          </c:dPt>
          <c:dPt>
            <c:idx val="2"/>
            <c:spPr>
              <a:solidFill>
                <a:srgbClr val="00FF00"/>
              </a:solidFill>
              <a:ln>
                <a:solidFill>
                  <a:srgbClr val="FF0000"/>
                </a:solidFill>
              </a:ln>
            </c:spPr>
          </c:dPt>
          <c:cat>
            <c:strRef>
              <c:f>Foglio1!$F$73:$F$75</c:f>
              <c:strCache>
                <c:ptCount val="3"/>
                <c:pt idx="0">
                  <c:v>R/R</c:v>
                </c:pt>
                <c:pt idx="1">
                  <c:v>R/H</c:v>
                </c:pt>
                <c:pt idx="2">
                  <c:v>H/H</c:v>
                </c:pt>
              </c:strCache>
            </c:strRef>
          </c:cat>
          <c:val>
            <c:numRef>
              <c:f>Foglio1!$G$73:$G$75</c:f>
              <c:numCache>
                <c:formatCode>General</c:formatCode>
                <c:ptCount val="3"/>
                <c:pt idx="0">
                  <c:v>0.19</c:v>
                </c:pt>
                <c:pt idx="1">
                  <c:v>0.75000000000000111</c:v>
                </c:pt>
                <c:pt idx="2">
                  <c:v>6.0000000000000032E-2</c:v>
                </c:pt>
              </c:numCache>
            </c:numRef>
          </c:val>
        </c:ser>
        <c:shape val="box"/>
        <c:axId val="66459520"/>
        <c:axId val="66461056"/>
        <c:axId val="0"/>
      </c:bar3DChart>
      <c:catAx>
        <c:axId val="66459520"/>
        <c:scaling>
          <c:orientation val="minMax"/>
        </c:scaling>
        <c:axPos val="b"/>
        <c:majorTickMark val="none"/>
        <c:tickLblPos val="nextTo"/>
        <c:txPr>
          <a:bodyPr/>
          <a:lstStyle/>
          <a:p>
            <a:pPr>
              <a:defRPr sz="2800" b="1"/>
            </a:pPr>
            <a:endParaRPr lang="en-US"/>
          </a:p>
        </c:txPr>
        <c:crossAx val="66461056"/>
        <c:crosses val="autoZero"/>
        <c:auto val="1"/>
        <c:lblAlgn val="ctr"/>
        <c:lblOffset val="100"/>
      </c:catAx>
      <c:valAx>
        <c:axId val="66461056"/>
        <c:scaling>
          <c:orientation val="minMax"/>
        </c:scaling>
        <c:axPos val="l"/>
        <c:majorGridlines/>
        <c:numFmt formatCode="General" sourceLinked="1"/>
        <c:majorTickMark val="none"/>
        <c:tickLblPos val="nextTo"/>
        <c:crossAx val="66459520"/>
        <c:crosses val="autoZero"/>
        <c:crossBetween val="between"/>
      </c:valAx>
    </c:plotArea>
    <c:legend>
      <c:legendPos val="r"/>
      <c:txPr>
        <a:bodyPr/>
        <a:lstStyle/>
        <a:p>
          <a:pPr>
            <a:defRPr sz="3200"/>
          </a:pPr>
          <a:endParaRPr lang="en-US"/>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0.14563</cdr:x>
      <cdr:y>0.01322</cdr:y>
    </cdr:from>
    <cdr:to>
      <cdr:x>0.85437</cdr:x>
      <cdr:y>0.19159</cdr:y>
    </cdr:to>
    <cdr:grpSp>
      <cdr:nvGrpSpPr>
        <cdr:cNvPr id="2" name="Gruppo 4"/>
        <cdr:cNvGrpSpPr/>
      </cdr:nvGrpSpPr>
      <cdr:grpSpPr>
        <a:xfrm xmlns:a="http://schemas.openxmlformats.org/drawingml/2006/main">
          <a:off x="1331641" y="71986"/>
          <a:ext cx="6480718" cy="971264"/>
          <a:chOff x="971600" y="2267381"/>
          <a:chExt cx="6480720" cy="971237"/>
        </a:xfrm>
      </cdr:grpSpPr>
      <cdr:grpSp>
        <cdr:nvGrpSpPr>
          <cdr:cNvPr id="3" name="Gruppo 19"/>
          <cdr:cNvGrpSpPr/>
        </cdr:nvGrpSpPr>
        <cdr:grpSpPr>
          <a:xfrm xmlns:a="http://schemas.openxmlformats.org/drawingml/2006/main">
            <a:off x="971600" y="2267381"/>
            <a:ext cx="6336704" cy="360040"/>
            <a:chOff x="827584" y="3861048"/>
            <a:chExt cx="6336704" cy="360040"/>
          </a:xfrm>
        </cdr:grpSpPr>
        <cdr:grpSp>
          <cdr:nvGrpSpPr>
            <cdr:cNvPr id="7" name="Gruppo 18"/>
            <cdr:cNvGrpSpPr/>
          </cdr:nvGrpSpPr>
          <cdr:grpSpPr>
            <a:xfrm xmlns:a="http://schemas.openxmlformats.org/drawingml/2006/main">
              <a:off x="827584" y="3861048"/>
              <a:ext cx="6336704" cy="360040"/>
              <a:chOff x="899592" y="7389440"/>
              <a:chExt cx="6336704" cy="360040"/>
            </a:xfrm>
          </cdr:grpSpPr>
          <cdr:sp macro="" textlink="">
            <cdr:nvSpPr>
              <cdr:cNvPr id="11" name="Rettangolo arrotondato 13"/>
              <cdr:cNvSpPr/>
            </cdr:nvSpPr>
            <cdr:spPr>
              <a:xfrm xmlns:a="http://schemas.openxmlformats.org/drawingml/2006/main">
                <a:off x="899592" y="7389440"/>
                <a:ext cx="576064" cy="360040"/>
              </a:xfrm>
              <a:prstGeom xmlns:a="http://schemas.openxmlformats.org/drawingml/2006/main" prst="roundRect">
                <a:avLst/>
              </a:prstGeom>
              <a:solidFill xmlns:a="http://schemas.openxmlformats.org/drawingml/2006/main">
                <a:srgbClr val="FF0000"/>
              </a:solidFill>
              <a:ln xmlns:a="http://schemas.openxmlformats.org/drawingml/2006/main">
                <a:noFill/>
              </a:ln>
              <a:effectLst xmlns:a="http://schemas.openxmlformats.org/drawingml/2006/main">
                <a:outerShdw blurRad="39000" dist="25400" dir="5400000" rotWithShape="0">
                  <a:srgbClr val="000000">
                    <a:alpha val="38000"/>
                  </a:srgbClr>
                </a:outerShdw>
              </a:effectLst>
              <a:scene3d xmlns:a="http://schemas.openxmlformats.org/drawingml/2006/main">
                <a:camera prst="orthographicFront" fov="0">
                  <a:rot lat="0" lon="0" rev="0"/>
                </a:camera>
                <a:lightRig rig="threePt" dir="t">
                  <a:rot lat="0" lon="0" rev="1800000"/>
                </a:lightRig>
              </a:scene3d>
              <a:sp3d xmlns:a="http://schemas.openxmlformats.org/drawingml/2006/main" prstMaterial="matte">
                <a:bevelT h="20000"/>
              </a:sp3d>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orbel"/>
                  </a:defRPr>
                </a:lvl1pPr>
                <a:lvl2pPr marL="457200" algn="l" rtl="0" fontAlgn="base">
                  <a:spcBef>
                    <a:spcPct val="0"/>
                  </a:spcBef>
                  <a:spcAft>
                    <a:spcPct val="0"/>
                  </a:spcAft>
                  <a:defRPr kern="1200">
                    <a:solidFill>
                      <a:sysClr val="window" lastClr="FFFFFF"/>
                    </a:solidFill>
                    <a:latin typeface="Corbel"/>
                  </a:defRPr>
                </a:lvl2pPr>
                <a:lvl3pPr marL="914400" algn="l" rtl="0" fontAlgn="base">
                  <a:spcBef>
                    <a:spcPct val="0"/>
                  </a:spcBef>
                  <a:spcAft>
                    <a:spcPct val="0"/>
                  </a:spcAft>
                  <a:defRPr kern="1200">
                    <a:solidFill>
                      <a:sysClr val="window" lastClr="FFFFFF"/>
                    </a:solidFill>
                    <a:latin typeface="Corbel"/>
                  </a:defRPr>
                </a:lvl3pPr>
                <a:lvl4pPr marL="1371600" algn="l" rtl="0" fontAlgn="base">
                  <a:spcBef>
                    <a:spcPct val="0"/>
                  </a:spcBef>
                  <a:spcAft>
                    <a:spcPct val="0"/>
                  </a:spcAft>
                  <a:defRPr kern="1200">
                    <a:solidFill>
                      <a:sysClr val="window" lastClr="FFFFFF"/>
                    </a:solidFill>
                    <a:latin typeface="Corbel"/>
                  </a:defRPr>
                </a:lvl4pPr>
                <a:lvl5pPr marL="1828800" algn="l" rtl="0" fontAlgn="base">
                  <a:spcBef>
                    <a:spcPct val="0"/>
                  </a:spcBef>
                  <a:spcAft>
                    <a:spcPct val="0"/>
                  </a:spcAft>
                  <a:defRPr kern="1200">
                    <a:solidFill>
                      <a:sysClr val="window" lastClr="FFFFFF"/>
                    </a:solidFill>
                    <a:latin typeface="Corbel"/>
                  </a:defRPr>
                </a:lvl5pPr>
                <a:lvl6pPr marL="2286000" algn="l" defTabSz="914400" rtl="0" eaLnBrk="1" latinLnBrk="0" hangingPunct="1">
                  <a:defRPr kern="1200">
                    <a:solidFill>
                      <a:sysClr val="window" lastClr="FFFFFF"/>
                    </a:solidFill>
                    <a:latin typeface="Corbel"/>
                  </a:defRPr>
                </a:lvl6pPr>
                <a:lvl7pPr marL="2743200" algn="l" defTabSz="914400" rtl="0" eaLnBrk="1" latinLnBrk="0" hangingPunct="1">
                  <a:defRPr kern="1200">
                    <a:solidFill>
                      <a:sysClr val="window" lastClr="FFFFFF"/>
                    </a:solidFill>
                    <a:latin typeface="Corbel"/>
                  </a:defRPr>
                </a:lvl7pPr>
                <a:lvl8pPr marL="3200400" algn="l" defTabSz="914400" rtl="0" eaLnBrk="1" latinLnBrk="0" hangingPunct="1">
                  <a:defRPr kern="1200">
                    <a:solidFill>
                      <a:sysClr val="window" lastClr="FFFFFF"/>
                    </a:solidFill>
                    <a:latin typeface="Corbel"/>
                  </a:defRPr>
                </a:lvl8pPr>
                <a:lvl9pPr marL="3657600" algn="l" defTabSz="914400" rtl="0" eaLnBrk="1" latinLnBrk="0" hangingPunct="1">
                  <a:defRPr kern="1200">
                    <a:solidFill>
                      <a:sysClr val="window" lastClr="FFFFFF"/>
                    </a:solidFill>
                    <a:latin typeface="Corbel"/>
                  </a:defRPr>
                </a:lvl9pPr>
              </a:lstStyle>
              <a:p xmlns:a="http://schemas.openxmlformats.org/drawingml/2006/main">
                <a:pPr algn="ctr"/>
                <a:endParaRPr lang="it-IT"/>
              </a:p>
            </cdr:txBody>
          </cdr:sp>
          <cdr:sp macro="" textlink="">
            <cdr:nvSpPr>
              <cdr:cNvPr id="12" name="Rettangolo arrotondato 14"/>
              <cdr:cNvSpPr/>
            </cdr:nvSpPr>
            <cdr:spPr>
              <a:xfrm xmlns:a="http://schemas.openxmlformats.org/drawingml/2006/main">
                <a:off x="1475656" y="7389440"/>
                <a:ext cx="4392488" cy="360040"/>
              </a:xfrm>
              <a:prstGeom xmlns:a="http://schemas.openxmlformats.org/drawingml/2006/main" prst="roundRect">
                <a:avLst/>
              </a:prstGeom>
              <a:solidFill xmlns:a="http://schemas.openxmlformats.org/drawingml/2006/main">
                <a:srgbClr val="0000FF"/>
              </a:solidFill>
              <a:ln xmlns:a="http://schemas.openxmlformats.org/drawingml/2006/main">
                <a:noFill/>
              </a:ln>
              <a:effectLst xmlns:a="http://schemas.openxmlformats.org/drawingml/2006/main">
                <a:outerShdw blurRad="39000" dist="25400" dir="5400000" rotWithShape="0">
                  <a:srgbClr val="000000">
                    <a:alpha val="38000"/>
                  </a:srgbClr>
                </a:outerShdw>
              </a:effectLst>
              <a:scene3d xmlns:a="http://schemas.openxmlformats.org/drawingml/2006/main">
                <a:camera prst="orthographicFront" fov="0">
                  <a:rot lat="0" lon="0" rev="0"/>
                </a:camera>
                <a:lightRig rig="threePt" dir="t">
                  <a:rot lat="0" lon="0" rev="1800000"/>
                </a:lightRig>
              </a:scene3d>
              <a:sp3d xmlns:a="http://schemas.openxmlformats.org/drawingml/2006/main" prstMaterial="matte">
                <a:bevelT h="20000"/>
              </a:sp3d>
            </cdr:spPr>
            <cdr: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orbel"/>
                  </a:defRPr>
                </a:lvl1pPr>
                <a:lvl2pPr marL="457200" algn="l" rtl="0" fontAlgn="base">
                  <a:spcBef>
                    <a:spcPct val="0"/>
                  </a:spcBef>
                  <a:spcAft>
                    <a:spcPct val="0"/>
                  </a:spcAft>
                  <a:defRPr kern="1200">
                    <a:solidFill>
                      <a:sysClr val="window" lastClr="FFFFFF"/>
                    </a:solidFill>
                    <a:latin typeface="Corbel"/>
                  </a:defRPr>
                </a:lvl2pPr>
                <a:lvl3pPr marL="914400" algn="l" rtl="0" fontAlgn="base">
                  <a:spcBef>
                    <a:spcPct val="0"/>
                  </a:spcBef>
                  <a:spcAft>
                    <a:spcPct val="0"/>
                  </a:spcAft>
                  <a:defRPr kern="1200">
                    <a:solidFill>
                      <a:sysClr val="window" lastClr="FFFFFF"/>
                    </a:solidFill>
                    <a:latin typeface="Corbel"/>
                  </a:defRPr>
                </a:lvl3pPr>
                <a:lvl4pPr marL="1371600" algn="l" rtl="0" fontAlgn="base">
                  <a:spcBef>
                    <a:spcPct val="0"/>
                  </a:spcBef>
                  <a:spcAft>
                    <a:spcPct val="0"/>
                  </a:spcAft>
                  <a:defRPr kern="1200">
                    <a:solidFill>
                      <a:sysClr val="window" lastClr="FFFFFF"/>
                    </a:solidFill>
                    <a:latin typeface="Corbel"/>
                  </a:defRPr>
                </a:lvl4pPr>
                <a:lvl5pPr marL="1828800" algn="l" rtl="0" fontAlgn="base">
                  <a:spcBef>
                    <a:spcPct val="0"/>
                  </a:spcBef>
                  <a:spcAft>
                    <a:spcPct val="0"/>
                  </a:spcAft>
                  <a:defRPr kern="1200">
                    <a:solidFill>
                      <a:sysClr val="window" lastClr="FFFFFF"/>
                    </a:solidFill>
                    <a:latin typeface="Corbel"/>
                  </a:defRPr>
                </a:lvl5pPr>
                <a:lvl6pPr marL="2286000" algn="l" defTabSz="914400" rtl="0" eaLnBrk="1" latinLnBrk="0" hangingPunct="1">
                  <a:defRPr kern="1200">
                    <a:solidFill>
                      <a:sysClr val="window" lastClr="FFFFFF"/>
                    </a:solidFill>
                    <a:latin typeface="Corbel"/>
                  </a:defRPr>
                </a:lvl6pPr>
                <a:lvl7pPr marL="2743200" algn="l" defTabSz="914400" rtl="0" eaLnBrk="1" latinLnBrk="0" hangingPunct="1">
                  <a:defRPr kern="1200">
                    <a:solidFill>
                      <a:sysClr val="window" lastClr="FFFFFF"/>
                    </a:solidFill>
                    <a:latin typeface="Corbel"/>
                  </a:defRPr>
                </a:lvl7pPr>
                <a:lvl8pPr marL="3200400" algn="l" defTabSz="914400" rtl="0" eaLnBrk="1" latinLnBrk="0" hangingPunct="1">
                  <a:defRPr kern="1200">
                    <a:solidFill>
                      <a:sysClr val="window" lastClr="FFFFFF"/>
                    </a:solidFill>
                    <a:latin typeface="Corbel"/>
                  </a:defRPr>
                </a:lvl8pPr>
                <a:lvl9pPr marL="3657600" algn="l" defTabSz="914400" rtl="0" eaLnBrk="1" latinLnBrk="0" hangingPunct="1">
                  <a:defRPr kern="1200">
                    <a:solidFill>
                      <a:sysClr val="window" lastClr="FFFFFF"/>
                    </a:solidFill>
                    <a:latin typeface="Corbel"/>
                  </a:defRPr>
                </a:lvl9pPr>
              </a:lstStyle>
              <a:p xmlns:a="http://schemas.openxmlformats.org/drawingml/2006/main">
                <a:pPr algn="ctr"/>
                <a:endParaRPr lang="it-IT"/>
              </a:p>
            </cdr:txBody>
          </cdr:sp>
          <cdr:sp macro="" textlink="">
            <cdr:nvSpPr>
              <cdr:cNvPr id="13" name="Rettangolo arrotondato 15"/>
              <cdr:cNvSpPr/>
            </cdr:nvSpPr>
            <cdr:spPr>
              <a:xfrm xmlns:a="http://schemas.openxmlformats.org/drawingml/2006/main">
                <a:off x="5868144" y="7389440"/>
                <a:ext cx="1368152" cy="360040"/>
              </a:xfrm>
              <a:prstGeom xmlns:a="http://schemas.openxmlformats.org/drawingml/2006/main" prst="roundRect">
                <a:avLst/>
              </a:prstGeom>
              <a:solidFill xmlns:a="http://schemas.openxmlformats.org/drawingml/2006/main">
                <a:srgbClr val="00FF00"/>
              </a:solidFill>
              <a:ln xmlns:a="http://schemas.openxmlformats.org/drawingml/2006/main">
                <a:noFill/>
              </a:ln>
              <a:effectLst xmlns:a="http://schemas.openxmlformats.org/drawingml/2006/main">
                <a:outerShdw blurRad="39000" dist="25400" dir="5400000" rotWithShape="0">
                  <a:srgbClr val="000000">
                    <a:alpha val="38000"/>
                  </a:srgbClr>
                </a:outerShdw>
              </a:effectLst>
              <a:scene3d xmlns:a="http://schemas.openxmlformats.org/drawingml/2006/main">
                <a:camera prst="orthographicFront" fov="0">
                  <a:rot lat="0" lon="0" rev="0"/>
                </a:camera>
                <a:lightRig rig="threePt" dir="t">
                  <a:rot lat="0" lon="0" rev="1800000"/>
                </a:lightRig>
              </a:scene3d>
              <a:sp3d xmlns:a="http://schemas.openxmlformats.org/drawingml/2006/main" prstMaterial="matte">
                <a:bevelT h="20000"/>
              </a:sp3d>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orbel"/>
                  </a:defRPr>
                </a:lvl1pPr>
                <a:lvl2pPr marL="457200" algn="l" rtl="0" fontAlgn="base">
                  <a:spcBef>
                    <a:spcPct val="0"/>
                  </a:spcBef>
                  <a:spcAft>
                    <a:spcPct val="0"/>
                  </a:spcAft>
                  <a:defRPr kern="1200">
                    <a:solidFill>
                      <a:sysClr val="window" lastClr="FFFFFF"/>
                    </a:solidFill>
                    <a:latin typeface="Corbel"/>
                  </a:defRPr>
                </a:lvl2pPr>
                <a:lvl3pPr marL="914400" algn="l" rtl="0" fontAlgn="base">
                  <a:spcBef>
                    <a:spcPct val="0"/>
                  </a:spcBef>
                  <a:spcAft>
                    <a:spcPct val="0"/>
                  </a:spcAft>
                  <a:defRPr kern="1200">
                    <a:solidFill>
                      <a:sysClr val="window" lastClr="FFFFFF"/>
                    </a:solidFill>
                    <a:latin typeface="Corbel"/>
                  </a:defRPr>
                </a:lvl3pPr>
                <a:lvl4pPr marL="1371600" algn="l" rtl="0" fontAlgn="base">
                  <a:spcBef>
                    <a:spcPct val="0"/>
                  </a:spcBef>
                  <a:spcAft>
                    <a:spcPct val="0"/>
                  </a:spcAft>
                  <a:defRPr kern="1200">
                    <a:solidFill>
                      <a:sysClr val="window" lastClr="FFFFFF"/>
                    </a:solidFill>
                    <a:latin typeface="Corbel"/>
                  </a:defRPr>
                </a:lvl4pPr>
                <a:lvl5pPr marL="1828800" algn="l" rtl="0" fontAlgn="base">
                  <a:spcBef>
                    <a:spcPct val="0"/>
                  </a:spcBef>
                  <a:spcAft>
                    <a:spcPct val="0"/>
                  </a:spcAft>
                  <a:defRPr kern="1200">
                    <a:solidFill>
                      <a:sysClr val="window" lastClr="FFFFFF"/>
                    </a:solidFill>
                    <a:latin typeface="Corbel"/>
                  </a:defRPr>
                </a:lvl5pPr>
                <a:lvl6pPr marL="2286000" algn="l" defTabSz="914400" rtl="0" eaLnBrk="1" latinLnBrk="0" hangingPunct="1">
                  <a:defRPr kern="1200">
                    <a:solidFill>
                      <a:sysClr val="window" lastClr="FFFFFF"/>
                    </a:solidFill>
                    <a:latin typeface="Corbel"/>
                  </a:defRPr>
                </a:lvl6pPr>
                <a:lvl7pPr marL="2743200" algn="l" defTabSz="914400" rtl="0" eaLnBrk="1" latinLnBrk="0" hangingPunct="1">
                  <a:defRPr kern="1200">
                    <a:solidFill>
                      <a:sysClr val="window" lastClr="FFFFFF"/>
                    </a:solidFill>
                    <a:latin typeface="Corbel"/>
                  </a:defRPr>
                </a:lvl7pPr>
                <a:lvl8pPr marL="3200400" algn="l" defTabSz="914400" rtl="0" eaLnBrk="1" latinLnBrk="0" hangingPunct="1">
                  <a:defRPr kern="1200">
                    <a:solidFill>
                      <a:sysClr val="window" lastClr="FFFFFF"/>
                    </a:solidFill>
                    <a:latin typeface="Corbel"/>
                  </a:defRPr>
                </a:lvl8pPr>
                <a:lvl9pPr marL="3657600" algn="l" defTabSz="914400" rtl="0" eaLnBrk="1" latinLnBrk="0" hangingPunct="1">
                  <a:defRPr kern="1200">
                    <a:solidFill>
                      <a:sysClr val="window" lastClr="FFFFFF"/>
                    </a:solidFill>
                    <a:latin typeface="Corbel"/>
                  </a:defRPr>
                </a:lvl9pPr>
              </a:lstStyle>
              <a:p xmlns:a="http://schemas.openxmlformats.org/drawingml/2006/main">
                <a:pPr algn="ctr"/>
                <a:endParaRPr lang="it-IT"/>
              </a:p>
            </cdr:txBody>
          </cdr:sp>
        </cdr:grpSp>
        <cdr:sp macro="" textlink="">
          <cdr:nvSpPr>
            <cdr:cNvPr id="8" name="CasellaDiTesto 10"/>
            <cdr:cNvSpPr txBox="1"/>
          </cdr:nvSpPr>
          <cdr:spPr>
            <a:xfrm xmlns:a="http://schemas.openxmlformats.org/drawingml/2006/main">
              <a:off x="827584" y="3861048"/>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t>5 %</a:t>
              </a:r>
              <a:endParaRPr lang="it-IT" sz="1500" b="1" dirty="0"/>
            </a:p>
          </cdr:txBody>
        </cdr:sp>
        <cdr:sp macro="" textlink="">
          <cdr:nvSpPr>
            <cdr:cNvPr id="9" name="CasellaDiTesto 11"/>
            <cdr:cNvSpPr txBox="1"/>
          </cdr:nvSpPr>
          <cdr:spPr>
            <a:xfrm xmlns:a="http://schemas.openxmlformats.org/drawingml/2006/main">
              <a:off x="3347864" y="3861048"/>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t>74 %</a:t>
              </a:r>
              <a:endParaRPr lang="it-IT" sz="1500" b="1" dirty="0"/>
            </a:p>
          </cdr:txBody>
        </cdr:sp>
        <cdr:sp macro="" textlink="">
          <cdr:nvSpPr>
            <cdr:cNvPr id="10" name="CasellaDiTesto 12"/>
            <cdr:cNvSpPr txBox="1"/>
          </cdr:nvSpPr>
          <cdr:spPr>
            <a:xfrm xmlns:a="http://schemas.openxmlformats.org/drawingml/2006/main">
              <a:off x="6228184" y="3861048"/>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t>21 %</a:t>
              </a:r>
              <a:endParaRPr lang="it-IT" sz="1500" b="1" dirty="0"/>
            </a:p>
          </cdr:txBody>
        </cdr:sp>
      </cdr:grpSp>
      <cdr:sp macro="" textlink="">
        <cdr:nvSpPr>
          <cdr:cNvPr id="4" name="CasellaDiTesto 6"/>
          <cdr:cNvSpPr txBox="1"/>
        </cdr:nvSpPr>
        <cdr:spPr>
          <a:xfrm xmlns:a="http://schemas.openxmlformats.org/drawingml/2006/main">
            <a:off x="6732240" y="2843445"/>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solidFill>
                  <a:srgbClr val="FF3399"/>
                </a:solidFill>
              </a:rPr>
              <a:t>V/</a:t>
            </a:r>
            <a:r>
              <a:rPr lang="it-IT" sz="1500" b="1" dirty="0" err="1" smtClean="0">
                <a:solidFill>
                  <a:srgbClr val="FF3399"/>
                </a:solidFill>
              </a:rPr>
              <a:t>V</a:t>
            </a:r>
            <a:endParaRPr lang="it-IT" sz="1500" b="1" dirty="0">
              <a:solidFill>
                <a:srgbClr val="FF3399"/>
              </a:solidFill>
            </a:endParaRPr>
          </a:p>
        </cdr:txBody>
      </cdr:sp>
      <cdr:sp macro="" textlink="">
        <cdr:nvSpPr>
          <cdr:cNvPr id="5" name="CasellaDiTesto 7"/>
          <cdr:cNvSpPr txBox="1"/>
        </cdr:nvSpPr>
        <cdr:spPr>
          <a:xfrm xmlns:a="http://schemas.openxmlformats.org/drawingml/2006/main">
            <a:off x="3563888" y="2915453"/>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solidFill>
                  <a:srgbClr val="00CC00"/>
                </a:solidFill>
              </a:rPr>
              <a:t>F/V</a:t>
            </a:r>
            <a:endParaRPr lang="it-IT" sz="1500" b="1" dirty="0">
              <a:solidFill>
                <a:srgbClr val="00CC00"/>
              </a:solidFill>
            </a:endParaRPr>
          </a:p>
        </cdr:txBody>
      </cdr:sp>
      <cdr:sp macro="" textlink="">
        <cdr:nvSpPr>
          <cdr:cNvPr id="6" name="CasellaDiTesto 8"/>
          <cdr:cNvSpPr txBox="1"/>
        </cdr:nvSpPr>
        <cdr:spPr>
          <a:xfrm xmlns:a="http://schemas.openxmlformats.org/drawingml/2006/main">
            <a:off x="1043608" y="2915453"/>
            <a:ext cx="72008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it-IT" sz="1500" b="1" dirty="0" smtClean="0">
                <a:solidFill>
                  <a:srgbClr val="FF0000"/>
                </a:solidFill>
              </a:rPr>
              <a:t>F/</a:t>
            </a:r>
            <a:r>
              <a:rPr lang="it-IT" sz="1500" b="1" dirty="0" err="1" smtClean="0">
                <a:solidFill>
                  <a:srgbClr val="FF0000"/>
                </a:solidFill>
              </a:rPr>
              <a:t>F</a:t>
            </a:r>
            <a:endParaRPr lang="it-IT" sz="1500" b="1" dirty="0">
              <a:solidFill>
                <a:srgbClr val="FF0000"/>
              </a:solidFill>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D569418-AE66-495D-838E-B652266099CD}" type="datetimeFigureOut">
              <a:rPr lang="ar-JO" smtClean="0"/>
              <a:pPr/>
              <a:t>05/01/1435</a:t>
            </a:fld>
            <a:endParaRPr lang="ar-JO"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86B605-D8EB-443F-8CF7-EE6AE2E061FF}" type="slidenum">
              <a:rPr lang="ar-JO" smtClean="0"/>
              <a:pPr/>
              <a:t>‹#›</a:t>
            </a:fld>
            <a:endParaRPr lang="ar-JO"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a:t>
            </a:fld>
            <a:endParaRPr lang="ar-J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10</a:t>
            </a:fld>
            <a:endParaRPr lang="ar-J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11</a:t>
            </a:fld>
            <a:endParaRPr lang="ar-J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12</a:t>
            </a:fld>
            <a:endParaRPr lang="ar-J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13</a:t>
            </a:fld>
            <a:endParaRPr lang="ar-J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14</a:t>
            </a:fld>
            <a:endParaRPr lang="ar-J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15</a:t>
            </a:fld>
            <a:endParaRPr lang="ar-J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16</a:t>
            </a:fld>
            <a:endParaRPr lang="ar-J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17</a:t>
            </a:fld>
            <a:endParaRPr lang="ar-J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18</a:t>
            </a:fld>
            <a:endParaRPr lang="ar-J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19</a:t>
            </a:fld>
            <a:endParaRPr lang="ar-J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a:t>
            </a:fld>
            <a:endParaRPr lang="ar-J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20</a:t>
            </a:fld>
            <a:endParaRPr lang="ar-J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21</a:t>
            </a:fld>
            <a:endParaRPr lang="ar-J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22</a:t>
            </a:fld>
            <a:endParaRPr lang="ar-J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23</a:t>
            </a:fld>
            <a:endParaRPr lang="ar-J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24</a:t>
            </a:fld>
            <a:endParaRPr lang="ar-J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25</a:t>
            </a:fld>
            <a:endParaRPr lang="ar-J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26</a:t>
            </a:fld>
            <a:endParaRPr lang="ar-J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27</a:t>
            </a:fld>
            <a:endParaRPr lang="ar-JO"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28</a:t>
            </a:fld>
            <a:endParaRPr lang="ar-JO"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29</a:t>
            </a:fld>
            <a:endParaRPr lang="ar-J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3</a:t>
            </a:fld>
            <a:endParaRPr lang="ar-J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A45D57-1938-4609-A20E-33963A52851B}"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A45D57-1938-4609-A20E-33963A52851B}"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In vitro and in vivo effects of trastuzumab-F(ab′)2. A, trastuzumab-F(ab′)2 acts in vitro similar to whole trastuzumab. Trastuzumab-F(ab′)2 inhibited the growth of trastuzumab-sensitive cell lines SKBR-3 and BT-474 in vitro as effectively as trastuzumab IgG. JIMT-1 cells were resistant in vitro to both trastuzumab-IgG and trastuzumab-F(ab′)2. T, trastuzumab; TF, trastuzumab-F(ab′)2. Doses: black column, 1 μg/mL; cross-hatched column, 10 μg/mL; hatched column, 100 μg/mL. Neither trastuzumab whole IgG nor trastuzumab-F(ab′)2 fragment had any inhibitory effect on JIMT-1 cells in vitro, whereas both had significant inhibitory effect on SKBR-3 and BT-474 cells as compared with their effect on JIMT-1 cells. *, P &lt; 0.05. B, lack of effect of trastuzumab-F(ab′)2 on JIMT-1 xenografts. SCID mice injected s.c. with 5 × 106 JIMT-1 cells were treated i.p. on a weekly basis (arrows) with saline (•, n = 8), trastuzumab IgG (○, n = 8), or trastuzumab-F(ab′)2 (▾, n = 8), starting on the day of inoculation. Tumor growth was significantly reduced in the trastuzumab-treated group versus the saline-treated group between days 14 and 42. *, P &lt; 0.05. There was no significant difference between the trastuzumab-F(ab′)2 and the saline-treated groups.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In vitro trastuzumab-mediated ADCC against ErbB2-positive tumor cells. Target tumor cells [(A) JIMT-1; (B) JIMT-1 X−; (C) SKBR-3; (D) JIMT-1 X+] were labeled with CFDA, SE, then mixed with PBMCs freshly isolated from peripheral blood at effector/target ratios of 2:1, 6:1, 15:1, 30:1, and 60:1. Trastuzumab (•), trastuzumab-F(ab′)2 (▾), or rituximab (○) were added to the mixed samples at a concentration of 100 μg/mL. After an 8-h incubation at 37°C, samples were stained with propidium iodide and analyzed by flow cytometry. The percentage of killed cells was calculated as described in Materials and Methods. In all cell lines, tumor cell killing was significantly higher in the presence of trastuzumab whole IgG than that observed in the presence of trastuzumab-F(ab′)2 fragment when the effector/target cell ratio was 15 or above. *, P &lt; 0.05. No significant difference was observed between the effects of rituximab and trastuzumab-F(ab′)2. Similarly, no significant differences were observed among the cell lines in the killing effect of trastuzumab-mediated ADCC.</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A45D57-1938-4609-A20E-33963A52851B}" type="slidenum">
              <a:rPr lang="it-IT" smtClean="0"/>
              <a:pPr/>
              <a:t>42</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A45D57-1938-4609-A20E-33963A52851B}" type="slidenum">
              <a:rPr lang="it-IT" smtClean="0"/>
              <a:pPr/>
              <a:t>52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4</a:t>
            </a:fld>
            <a:endParaRPr lang="ar-J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5</a:t>
            </a:fld>
            <a:endParaRPr lang="ar-J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6</a:t>
            </a:fld>
            <a:endParaRPr lang="ar-J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7</a:t>
            </a:fld>
            <a:endParaRPr lang="ar-J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8</a:t>
            </a:fld>
            <a:endParaRPr lang="ar-J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9F86B605-D8EB-443F-8CF7-EE6AE2E061FF}" type="slidenum">
              <a:rPr lang="ar-JO" smtClean="0"/>
              <a:pPr/>
              <a:t>9</a:t>
            </a:fld>
            <a:endParaRPr lang="ar-JO"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97175"/>
            <a:ext cx="7772400" cy="1470025"/>
          </a:xfrm>
        </p:spPr>
        <p:txBody>
          <a:bodyPr>
            <a:normAutofit/>
          </a:bodyPr>
          <a:lstStyle>
            <a:lvl1pPr>
              <a:defRPr sz="3200"/>
            </a:lvl1pPr>
          </a:lstStyle>
          <a:p>
            <a:r>
              <a:rPr lang="en-US" sz="2500" dirty="0" smtClean="0">
                <a:solidFill>
                  <a:schemeClr val="tx1">
                    <a:lumMod val="95000"/>
                    <a:lumOff val="5000"/>
                  </a:schemeClr>
                </a:solidFill>
              </a:rPr>
              <a:t>MOLECULAR MARKERS</a:t>
            </a:r>
            <a:br>
              <a:rPr lang="en-US" sz="2500" dirty="0" smtClean="0">
                <a:solidFill>
                  <a:schemeClr val="tx1">
                    <a:lumMod val="95000"/>
                    <a:lumOff val="5000"/>
                  </a:schemeClr>
                </a:solidFill>
              </a:rPr>
            </a:br>
            <a:r>
              <a:rPr lang="en-US" sz="2500" dirty="0" smtClean="0">
                <a:solidFill>
                  <a:schemeClr val="tx1">
                    <a:lumMod val="95000"/>
                    <a:lumOff val="5000"/>
                  </a:schemeClr>
                </a:solidFill>
              </a:rPr>
              <a:t>OF TRASTUZUMAB RESISTANCE IN HER-2 PATIENTS</a:t>
            </a:r>
            <a:endParaRPr lang="en-US" dirty="0"/>
          </a:p>
        </p:txBody>
      </p:sp>
      <p:sp>
        <p:nvSpPr>
          <p:cNvPr id="3" name="Subtitle 2"/>
          <p:cNvSpPr>
            <a:spLocks noGrp="1"/>
          </p:cNvSpPr>
          <p:nvPr>
            <p:ph type="subTitle" idx="1"/>
          </p:nvPr>
        </p:nvSpPr>
        <p:spPr>
          <a:xfrm>
            <a:off x="1371600" y="4419600"/>
            <a:ext cx="6400800" cy="1752600"/>
          </a:xfrm>
          <a:prstGeom prst="rect">
            <a:avLst/>
          </a:prstGeom>
        </p:spPr>
        <p:txBody>
          <a:bodyPr/>
          <a:lstStyle>
            <a:lvl1pPr marL="0" indent="0" algn="ctr">
              <a:buNone/>
              <a:defRPr sz="3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1600" dirty="0" smtClean="0">
              <a:solidFill>
                <a:schemeClr val="tx1">
                  <a:lumMod val="95000"/>
                  <a:lumOff val="5000"/>
                </a:schemeClr>
              </a:solidFill>
            </a:endParaRPr>
          </a:p>
          <a:p>
            <a:r>
              <a:rPr lang="en-US" sz="1600" dirty="0" smtClean="0">
                <a:solidFill>
                  <a:schemeClr val="tx1">
                    <a:lumMod val="95000"/>
                    <a:lumOff val="5000"/>
                  </a:schemeClr>
                </a:solidFill>
              </a:rPr>
              <a:t>Dr. </a:t>
            </a:r>
            <a:r>
              <a:rPr lang="en-US" sz="1600" dirty="0" err="1" smtClean="0">
                <a:solidFill>
                  <a:schemeClr val="tx1">
                    <a:lumMod val="95000"/>
                    <a:lumOff val="5000"/>
                  </a:schemeClr>
                </a:solidFill>
              </a:rPr>
              <a:t>Mazhar</a:t>
            </a:r>
            <a:r>
              <a:rPr lang="en-US" sz="1600" dirty="0" smtClean="0">
                <a:solidFill>
                  <a:schemeClr val="tx1">
                    <a:lumMod val="95000"/>
                    <a:lumOff val="5000"/>
                  </a:schemeClr>
                </a:solidFill>
              </a:rPr>
              <a:t> Al-</a:t>
            </a:r>
            <a:r>
              <a:rPr lang="en-US" sz="1600" dirty="0" err="1" smtClean="0">
                <a:solidFill>
                  <a:schemeClr val="tx1">
                    <a:lumMod val="95000"/>
                    <a:lumOff val="5000"/>
                  </a:schemeClr>
                </a:solidFill>
              </a:rPr>
              <a:t>Zoubi</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11/9/13</a:t>
            </a:r>
            <a:endParaRPr lang="en-US" dirty="0"/>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(1)</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590800" y="152400"/>
            <a:ext cx="3840480" cy="25939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p>
        </p:txBody>
      </p:sp>
      <p:sp>
        <p:nvSpPr>
          <p:cNvPr id="6" name="Slide Number Placeholder 5"/>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6" name="Slide Number Placeholder 5"/>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rot="5400000">
            <a:off x="7951812" y="5657508"/>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rot="5400000">
            <a:off x="7949460" y="10086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658959" y="5029200"/>
            <a:ext cx="1858240" cy="548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C:\Documents and Settings\mhussaini\Desktop\logo Arab Division.JP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6" name="Slide Number Placeholder 5"/>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6" name="Footer Placeholder 5"/>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7" name="Slide Number Placeholder 6"/>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8" name="Footer Placeholder 7"/>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9" name="Slide Number Placeholder 8"/>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5"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4" name="Footer Placeholder 3"/>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5" name="Slide Number Placeholder 4"/>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3" name="Footer Placeholder 2"/>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4" name="Slide Number Placeholder 3"/>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7" name="Slide Number Placeholder 6"/>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95BE9-FE50-482C-A70F-789C74760785}" type="datetimeFigureOut">
              <a:rPr lang="en-US" smtClean="0"/>
              <a:pPr/>
              <a:t>11/8/2013</a:t>
            </a:fld>
            <a:endParaRPr lang="en-US" dirty="0"/>
          </a:p>
        </p:txBody>
      </p:sp>
      <p:sp>
        <p:nvSpPr>
          <p:cNvPr id="6" name="Footer Placeholder 5"/>
          <p:cNvSpPr>
            <a:spLocks noGrp="1"/>
          </p:cNvSpPr>
          <p:nvPr>
            <p:ph type="ftr" sz="quarter" idx="11"/>
          </p:nvPr>
        </p:nvSpPr>
        <p:spPr/>
        <p:txBody>
          <a:bodyPr/>
          <a:lstStyle>
            <a:lvl1pPr>
              <a:defRPr>
                <a:solidFill>
                  <a:srgbClr val="00B050"/>
                </a:solidFill>
              </a:defRPr>
            </a:lvl1pPr>
          </a:lstStyle>
          <a:p>
            <a:r>
              <a:rPr lang="en-US" dirty="0" smtClean="0"/>
              <a:t>The 25</a:t>
            </a:r>
            <a:r>
              <a:rPr lang="en-US" baseline="30000" dirty="0" smtClean="0"/>
              <a:t>th</a:t>
            </a:r>
            <a:r>
              <a:rPr lang="en-US" dirty="0" smtClean="0"/>
              <a:t> Annual Congress of the ADIAP</a:t>
            </a:r>
          </a:p>
          <a:p>
            <a:r>
              <a:rPr lang="en-US" dirty="0" smtClean="0"/>
              <a:t>The 5</a:t>
            </a:r>
            <a:r>
              <a:rPr lang="en-US" baseline="30000" dirty="0" smtClean="0"/>
              <a:t>th</a:t>
            </a:r>
            <a:r>
              <a:rPr lang="en-US" dirty="0" smtClean="0"/>
              <a:t> International Conference of JSP</a:t>
            </a:r>
            <a:endParaRPr lang="en-US" dirty="0"/>
          </a:p>
        </p:txBody>
      </p:sp>
      <p:sp>
        <p:nvSpPr>
          <p:cNvPr id="7" name="Slide Number Placeholder 6"/>
          <p:cNvSpPr>
            <a:spLocks noGrp="1"/>
          </p:cNvSpPr>
          <p:nvPr>
            <p:ph type="sldNum" sz="quarter" idx="12"/>
          </p:nvPr>
        </p:nvSpPr>
        <p:spPr/>
        <p:txBody>
          <a:bodyPr/>
          <a:lstStyle/>
          <a:p>
            <a:fld id="{858626B4-0ED3-44C4-816A-C759DA4E49B9}" type="slidenum">
              <a:rPr lang="en-US" smtClean="0"/>
              <a:pPr/>
              <a:t>‹#›</a:t>
            </a:fld>
            <a:endParaRPr lang="en-US" dirty="0"/>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848600" y="8350"/>
            <a:ext cx="1287095"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descr="C:\Documents and Settings\mhussaini\Desktop\logo Arab Division.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280160" cy="1108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602162"/>
          </a:xfrm>
          <a:prstGeom prst="rect">
            <a:avLst/>
          </a:prstGeom>
        </p:spPr>
        <p:txBody>
          <a:bodyPr vert="horz" lIns="91440" tIns="45720" rIns="91440" bIns="45720" rtlCol="0" anchor="ctr">
            <a:normAutofit/>
          </a:bodyPr>
          <a:lstStyle/>
          <a:p>
            <a:r>
              <a:rPr lang="en-US" sz="2500" dirty="0" smtClean="0">
                <a:solidFill>
                  <a:schemeClr val="tx1">
                    <a:lumMod val="95000"/>
                    <a:lumOff val="5000"/>
                  </a:schemeClr>
                </a:solidFill>
              </a:rPr>
              <a:t>MOLECULAR DETERMINANTS IN PREDICTING</a:t>
            </a:r>
            <a:br>
              <a:rPr lang="en-US" sz="2500" dirty="0" smtClean="0">
                <a:solidFill>
                  <a:schemeClr val="tx1">
                    <a:lumMod val="95000"/>
                    <a:lumOff val="5000"/>
                  </a:schemeClr>
                </a:solidFill>
              </a:rPr>
            </a:br>
            <a:r>
              <a:rPr lang="en-US" sz="2500" dirty="0" smtClean="0">
                <a:solidFill>
                  <a:schemeClr val="tx1">
                    <a:lumMod val="95000"/>
                    <a:lumOff val="5000"/>
                  </a:schemeClr>
                </a:solidFill>
              </a:rPr>
              <a:t>RESISTANCE TO TRASTUZUMAB IN HER-2 PATIENTS</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11/9/013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kern="1200">
          <a:solidFill>
            <a:schemeClr val="tx1">
              <a:lumMod val="95000"/>
              <a:lumOff val="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en.wikipedia.org/wiki/CD20" TargetMode="Externa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oop.co.nz/stories/HL0602/S00144.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fontScale="90000"/>
          </a:bodyPr>
          <a:lstStyle/>
          <a:p>
            <a:r>
              <a:rPr lang="en-US" dirty="0" smtClean="0"/>
              <a:t>MOLECULAR MARKERS OF TRASTUZUMAB RESISTANCE IN HER-2 METASTATIC BREAST CANCER PATIENTS</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dirty="0" smtClean="0"/>
              <a:t>Dr. Mazhar Al-Zoubi</a:t>
            </a:r>
          </a:p>
          <a:p>
            <a:r>
              <a:rPr lang="en-US" dirty="0" smtClean="0"/>
              <a:t>University of Pisa - Italy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9"/>
          <p:cNvPicPr>
            <a:picLocks noChangeArrowheads="1"/>
          </p:cNvPicPr>
          <p:nvPr/>
        </p:nvPicPr>
        <p:blipFill>
          <a:blip r:embed="rId3" cstate="print"/>
          <a:srcRect l="-1299" t="-1949" r="-134" b="-1018"/>
          <a:stretch>
            <a:fillRect/>
          </a:stretch>
        </p:blipFill>
        <p:spPr bwMode="auto">
          <a:xfrm>
            <a:off x="533400" y="718592"/>
            <a:ext cx="7164288" cy="53012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p:cNvPicPr>
            <a:picLocks noChangeArrowheads="1"/>
          </p:cNvPicPr>
          <p:nvPr/>
        </p:nvPicPr>
        <p:blipFill>
          <a:blip r:embed="rId3" cstate="print"/>
          <a:srcRect l="-603" t="-638" r="-571" b="-874"/>
          <a:stretch>
            <a:fillRect/>
          </a:stretch>
        </p:blipFill>
        <p:spPr bwMode="auto">
          <a:xfrm>
            <a:off x="1219200" y="609600"/>
            <a:ext cx="590465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408176"/>
          </a:xfrm>
        </p:spPr>
        <p:txBody>
          <a:bodyPr/>
          <a:lstStyle/>
          <a:p>
            <a:pPr algn="ctr" eaLnBrk="1" fontAlgn="auto" hangingPunct="1">
              <a:spcAft>
                <a:spcPts val="0"/>
              </a:spcAft>
              <a:defRPr/>
            </a:pPr>
            <a:r>
              <a:rPr lang="en-US" dirty="0" smtClean="0">
                <a:solidFill>
                  <a:schemeClr val="accent1">
                    <a:satMod val="150000"/>
                  </a:schemeClr>
                </a:solidFill>
              </a:rPr>
              <a:t>Trastuzumab Resistance</a:t>
            </a:r>
            <a:endParaRPr lang="en-US" dirty="0">
              <a:solidFill>
                <a:schemeClr val="accent1">
                  <a:satMod val="150000"/>
                </a:schemeClr>
              </a:solidFill>
            </a:endParaRPr>
          </a:p>
        </p:txBody>
      </p:sp>
      <p:sp>
        <p:nvSpPr>
          <p:cNvPr id="5" name="Content Placeholder 2"/>
          <p:cNvSpPr>
            <a:spLocks noGrp="1"/>
          </p:cNvSpPr>
          <p:nvPr>
            <p:ph idx="1"/>
          </p:nvPr>
        </p:nvSpPr>
        <p:spPr>
          <a:xfrm>
            <a:off x="457200" y="2071688"/>
            <a:ext cx="8229600" cy="4329112"/>
          </a:xfrm>
        </p:spPr>
        <p:txBody>
          <a:bodyPr/>
          <a:lstStyle/>
          <a:p>
            <a:pPr algn="just" eaLnBrk="1" hangingPunct="1">
              <a:defRPr/>
            </a:pPr>
            <a:endParaRPr lang="en-US" dirty="0" smtClean="0"/>
          </a:p>
          <a:p>
            <a:pPr algn="ctr" eaLnBrk="1" hangingPunct="1">
              <a:buFont typeface="Wingdings 2" pitchFamily="18" charset="2"/>
              <a:buNone/>
              <a:defRPr/>
            </a:pPr>
            <a:r>
              <a:rPr lang="en-US" sz="5400" b="1" dirty="0" smtClean="0">
                <a:solidFill>
                  <a:schemeClr val="tx1">
                    <a:lumMod val="95000"/>
                    <a:lumOff val="5000"/>
                  </a:schemeClr>
                </a:solidFill>
              </a:rPr>
              <a:t>Proposed Mechanisms of Trastuzumab Resistance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576072"/>
            <a:ext cx="8784976" cy="1252728"/>
          </a:xfrm>
        </p:spPr>
        <p:txBody>
          <a:bodyPr>
            <a:normAutofit/>
          </a:bodyPr>
          <a:lstStyle/>
          <a:p>
            <a:pPr eaLnBrk="1" fontAlgn="auto" hangingPunct="1">
              <a:spcAft>
                <a:spcPts val="0"/>
              </a:spcAft>
              <a:defRPr/>
            </a:pPr>
            <a:r>
              <a:rPr lang="en-US" sz="2800" dirty="0" smtClean="0"/>
              <a:t>1. </a:t>
            </a:r>
            <a:r>
              <a:rPr lang="en-US" dirty="0" smtClean="0"/>
              <a:t>Obstacles for Trastuzumab Binding to HER-2:</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1497140"/>
            <a:ext cx="9144000" cy="5418137"/>
          </a:xfrm>
          <a:prstGeom prst="rect">
            <a:avLst/>
          </a:prstGeom>
          <a:noFill/>
          <a:ln w="9525">
            <a:noFill/>
            <a:miter lim="800000"/>
            <a:headEnd/>
            <a:tailEnd/>
          </a:ln>
        </p:spPr>
      </p:pic>
      <p:cxnSp>
        <p:nvCxnSpPr>
          <p:cNvPr id="6" name="Straight Arrow Connector 5"/>
          <p:cNvCxnSpPr/>
          <p:nvPr/>
        </p:nvCxnSpPr>
        <p:spPr>
          <a:xfrm rot="5400000" flipH="1" flipV="1">
            <a:off x="5286375" y="5140452"/>
            <a:ext cx="857250" cy="8572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Rectangle 6"/>
          <p:cNvSpPr>
            <a:spLocks noChangeArrowheads="1"/>
          </p:cNvSpPr>
          <p:nvPr/>
        </p:nvSpPr>
        <p:spPr bwMode="auto">
          <a:xfrm>
            <a:off x="571500" y="5881815"/>
            <a:ext cx="4786313" cy="707886"/>
          </a:xfrm>
          <a:prstGeom prst="rect">
            <a:avLst/>
          </a:prstGeom>
          <a:noFill/>
          <a:ln w="9525">
            <a:noFill/>
            <a:miter lim="800000"/>
            <a:headEnd/>
            <a:tailEnd/>
          </a:ln>
        </p:spPr>
        <p:txBody>
          <a:bodyPr>
            <a:spAutoFit/>
          </a:bodyPr>
          <a:lstStyle/>
          <a:p>
            <a:r>
              <a:rPr lang="en-US" sz="2000" b="1" dirty="0">
                <a:solidFill>
                  <a:schemeClr val="tx1">
                    <a:lumMod val="95000"/>
                    <a:lumOff val="5000"/>
                  </a:schemeClr>
                </a:solidFill>
                <a:latin typeface="Corbel" pitchFamily="34" charset="0"/>
              </a:rPr>
              <a:t>Production of constitutively active p95HER2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76072"/>
            <a:ext cx="9144000" cy="1252728"/>
          </a:xfrm>
        </p:spPr>
        <p:txBody>
          <a:bodyPr>
            <a:normAutofit/>
          </a:bodyPr>
          <a:lstStyle/>
          <a:p>
            <a:pPr eaLnBrk="1" fontAlgn="auto" hangingPunct="1">
              <a:spcAft>
                <a:spcPts val="0"/>
              </a:spcAft>
              <a:defRPr/>
            </a:pPr>
            <a:r>
              <a:rPr lang="en-US" sz="3600" dirty="0" smtClean="0"/>
              <a:t>2. Upregulation of HER2 signaling pathways:</a:t>
            </a:r>
            <a:endParaRPr lang="en-US" sz="3600" dirty="0"/>
          </a:p>
        </p:txBody>
      </p:sp>
      <p:sp>
        <p:nvSpPr>
          <p:cNvPr id="5" name="Content Placeholder 2"/>
          <p:cNvSpPr>
            <a:spLocks noGrp="1"/>
          </p:cNvSpPr>
          <p:nvPr>
            <p:ph idx="1"/>
          </p:nvPr>
        </p:nvSpPr>
        <p:spPr>
          <a:xfrm>
            <a:off x="457200" y="1774825"/>
            <a:ext cx="8229600" cy="4625975"/>
          </a:xfrm>
        </p:spPr>
        <p:txBody>
          <a:bodyPr/>
          <a:lstStyle/>
          <a:p>
            <a:pPr eaLnBrk="1" hangingPunct="1"/>
            <a:r>
              <a:rPr lang="en-US" dirty="0" smtClean="0"/>
              <a:t>Loss of function of PTEN up to 50% of breast cancers.</a:t>
            </a:r>
          </a:p>
          <a:p>
            <a:pPr eaLnBrk="1" hangingPunct="1"/>
            <a:r>
              <a:rPr lang="en-US" dirty="0" smtClean="0"/>
              <a:t>PI3K mutations in either R or C subunit.</a:t>
            </a:r>
          </a:p>
          <a:p>
            <a:pPr eaLnBrk="1" hangingPunct="1"/>
            <a:endParaRPr lang="en-US" dirty="0" smtClean="0"/>
          </a:p>
          <a:p>
            <a:pPr eaLnBrk="1" hangingPunct="1"/>
            <a:endParaRPr lang="en-US" dirty="0" smtClean="0"/>
          </a:p>
          <a:p>
            <a:pPr eaLnBrk="1" hangingPunct="1"/>
            <a:endParaRPr lang="en-US" dirty="0" smtClean="0"/>
          </a:p>
        </p:txBody>
      </p:sp>
      <p:pic>
        <p:nvPicPr>
          <p:cNvPr id="6" name="Picture 2"/>
          <p:cNvPicPr>
            <a:picLocks noChangeAspect="1" noChangeArrowheads="1"/>
          </p:cNvPicPr>
          <p:nvPr/>
        </p:nvPicPr>
        <p:blipFill>
          <a:blip r:embed="rId3" cstate="print"/>
          <a:srcRect/>
          <a:stretch>
            <a:fillRect/>
          </a:stretch>
        </p:blipFill>
        <p:spPr bwMode="auto">
          <a:xfrm>
            <a:off x="0" y="1500188"/>
            <a:ext cx="9196388" cy="5357812"/>
          </a:xfrm>
          <a:prstGeom prst="rect">
            <a:avLst/>
          </a:prstGeom>
          <a:noFill/>
          <a:ln w="9525">
            <a:noFill/>
            <a:miter lim="800000"/>
            <a:headEnd/>
            <a:tailEnd/>
          </a:ln>
        </p:spPr>
      </p:pic>
      <p:sp>
        <p:nvSpPr>
          <p:cNvPr id="7" name="Ovale 4"/>
          <p:cNvSpPr/>
          <p:nvPr/>
        </p:nvSpPr>
        <p:spPr>
          <a:xfrm>
            <a:off x="1187624" y="4581128"/>
            <a:ext cx="15841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139952" y="5301208"/>
            <a:ext cx="15841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6084168" y="5445224"/>
            <a:ext cx="15841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99872"/>
            <a:ext cx="9144000" cy="1252728"/>
          </a:xfrm>
        </p:spPr>
        <p:txBody>
          <a:bodyPr>
            <a:normAutofit/>
          </a:bodyPr>
          <a:lstStyle/>
          <a:p>
            <a:pPr eaLnBrk="1" fontAlgn="auto" hangingPunct="1">
              <a:spcAft>
                <a:spcPts val="0"/>
              </a:spcAft>
              <a:defRPr/>
            </a:pPr>
            <a:r>
              <a:rPr lang="en-US" sz="3800" dirty="0" smtClean="0"/>
              <a:t>3. Signaling through alternative pathways</a:t>
            </a:r>
            <a:endParaRPr lang="en-US" sz="3800" dirty="0"/>
          </a:p>
        </p:txBody>
      </p:sp>
      <p:sp>
        <p:nvSpPr>
          <p:cNvPr id="5" name="Content Placeholder 2"/>
          <p:cNvSpPr>
            <a:spLocks noGrp="1"/>
          </p:cNvSpPr>
          <p:nvPr>
            <p:ph idx="1"/>
          </p:nvPr>
        </p:nvSpPr>
        <p:spPr>
          <a:xfrm>
            <a:off x="457200" y="1774825"/>
            <a:ext cx="8229600" cy="4625975"/>
          </a:xfrm>
        </p:spPr>
        <p:txBody>
          <a:bodyPr/>
          <a:lstStyle/>
          <a:p>
            <a:pPr algn="just" eaLnBrk="1" hangingPunct="1"/>
            <a:r>
              <a:rPr lang="en-US" dirty="0" smtClean="0"/>
              <a:t>Insulin-like Growth Factor-I Receptor, IGF-1R.</a:t>
            </a:r>
          </a:p>
          <a:p>
            <a:pPr algn="just" eaLnBrk="1" hangingPunct="1"/>
            <a:endParaRPr lang="en-US" dirty="0" smtClean="0"/>
          </a:p>
          <a:p>
            <a:pPr algn="just" eaLnBrk="1" hangingPunct="1"/>
            <a:r>
              <a:rPr lang="en-US" b="1" dirty="0" smtClean="0"/>
              <a:t>c-Met</a:t>
            </a:r>
            <a:r>
              <a:rPr lang="en-US" dirty="0" smtClean="0"/>
              <a:t> receptor, frequently co-expressed with HER2 in cell lines.</a:t>
            </a:r>
          </a:p>
        </p:txBody>
      </p:sp>
      <p:pic>
        <p:nvPicPr>
          <p:cNvPr id="6" name="Picture 2"/>
          <p:cNvPicPr>
            <a:picLocks noChangeAspect="1" noChangeArrowheads="1"/>
          </p:cNvPicPr>
          <p:nvPr/>
        </p:nvPicPr>
        <p:blipFill>
          <a:blip r:embed="rId3" cstate="print"/>
          <a:srcRect/>
          <a:stretch>
            <a:fillRect/>
          </a:stretch>
        </p:blipFill>
        <p:spPr bwMode="auto">
          <a:xfrm>
            <a:off x="0" y="1500188"/>
            <a:ext cx="9144000" cy="5357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5448"/>
            <a:ext cx="9144000" cy="1252728"/>
          </a:xfrm>
        </p:spPr>
        <p:txBody>
          <a:bodyPr>
            <a:normAutofit/>
          </a:bodyPr>
          <a:lstStyle/>
          <a:p>
            <a:pPr eaLnBrk="1" fontAlgn="auto" hangingPunct="1">
              <a:spcAft>
                <a:spcPts val="0"/>
              </a:spcAft>
              <a:defRPr/>
            </a:pPr>
            <a:r>
              <a:rPr lang="en-US" dirty="0" smtClean="0"/>
              <a:t>4. Failure to trigger ADCC</a:t>
            </a:r>
            <a:endParaRPr lang="en-US" dirty="0"/>
          </a:p>
        </p:txBody>
      </p:sp>
      <p:sp>
        <p:nvSpPr>
          <p:cNvPr id="5" name="Content Placeholder 2"/>
          <p:cNvSpPr>
            <a:spLocks noGrp="1"/>
          </p:cNvSpPr>
          <p:nvPr>
            <p:ph idx="1"/>
          </p:nvPr>
        </p:nvSpPr>
        <p:spPr>
          <a:xfrm>
            <a:off x="457200" y="1774825"/>
            <a:ext cx="8229600" cy="4625975"/>
          </a:xfrm>
        </p:spPr>
        <p:txBody>
          <a:bodyPr/>
          <a:lstStyle/>
          <a:p>
            <a:pPr algn="just" eaLnBrk="1" hangingPunct="1"/>
            <a:r>
              <a:rPr lang="en-US" b="1" i="1" dirty="0" smtClean="0">
                <a:solidFill>
                  <a:schemeClr val="tx1">
                    <a:lumMod val="95000"/>
                    <a:lumOff val="5000"/>
                  </a:schemeClr>
                </a:solidFill>
              </a:rPr>
              <a:t>FcγRIIIa</a:t>
            </a:r>
            <a:r>
              <a:rPr lang="en-US" b="1" dirty="0" smtClean="0">
                <a:solidFill>
                  <a:schemeClr val="tx1">
                    <a:lumMod val="95000"/>
                    <a:lumOff val="5000"/>
                  </a:schemeClr>
                </a:solidFill>
              </a:rPr>
              <a:t> and </a:t>
            </a:r>
            <a:r>
              <a:rPr lang="en-US" b="1" i="1" dirty="0" smtClean="0">
                <a:solidFill>
                  <a:schemeClr val="tx1">
                    <a:lumMod val="95000"/>
                    <a:lumOff val="5000"/>
                  </a:schemeClr>
                </a:solidFill>
              </a:rPr>
              <a:t>FcγRIIa</a:t>
            </a:r>
            <a:r>
              <a:rPr lang="en-US" b="1" dirty="0" smtClean="0">
                <a:solidFill>
                  <a:schemeClr val="tx1">
                    <a:lumMod val="95000"/>
                    <a:lumOff val="5000"/>
                  </a:schemeClr>
                </a:solidFill>
              </a:rPr>
              <a:t> polymorphisms</a:t>
            </a:r>
          </a:p>
          <a:p>
            <a:pPr algn="just" eaLnBrk="1" hangingPunct="1">
              <a:buFont typeface="Wingdings 2" pitchFamily="18" charset="2"/>
              <a:buNone/>
            </a:pPr>
            <a:endParaRPr lang="en-US" dirty="0" smtClean="0">
              <a:solidFill>
                <a:schemeClr val="tx1">
                  <a:lumMod val="95000"/>
                  <a:lumOff val="5000"/>
                </a:schemeClr>
              </a:solidFill>
            </a:endParaRPr>
          </a:p>
        </p:txBody>
      </p:sp>
      <p:pic>
        <p:nvPicPr>
          <p:cNvPr id="6" name="Picture 5"/>
          <p:cNvPicPr>
            <a:picLocks noChangeAspect="1" noChangeArrowheads="1"/>
          </p:cNvPicPr>
          <p:nvPr/>
        </p:nvPicPr>
        <p:blipFill>
          <a:blip r:embed="rId3" cstate="print"/>
          <a:srcRect/>
          <a:stretch>
            <a:fillRect/>
          </a:stretch>
        </p:blipFill>
        <p:spPr bwMode="auto">
          <a:xfrm>
            <a:off x="0" y="1527001"/>
            <a:ext cx="9144000"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5448"/>
            <a:ext cx="8229600" cy="1252728"/>
          </a:xfrm>
        </p:spPr>
        <p:txBody>
          <a:bodyPr>
            <a:normAutofit/>
          </a:bodyPr>
          <a:lstStyle/>
          <a:p>
            <a:pPr algn="ctr"/>
            <a:r>
              <a:rPr lang="it-IT" sz="4000" dirty="0" err="1" smtClean="0">
                <a:solidFill>
                  <a:schemeClr val="tx1"/>
                </a:solidFill>
              </a:rPr>
              <a:t>Study</a:t>
            </a:r>
            <a:r>
              <a:rPr lang="it-IT" sz="4000" dirty="0" smtClean="0">
                <a:solidFill>
                  <a:schemeClr val="tx1"/>
                </a:solidFill>
              </a:rPr>
              <a:t> </a:t>
            </a:r>
            <a:r>
              <a:rPr lang="it-IT" sz="4000" dirty="0" err="1" smtClean="0">
                <a:solidFill>
                  <a:schemeClr val="tx1"/>
                </a:solidFill>
              </a:rPr>
              <a:t>Population</a:t>
            </a:r>
            <a:r>
              <a:rPr lang="it-IT" sz="4000" dirty="0" smtClean="0">
                <a:solidFill>
                  <a:schemeClr val="tx1"/>
                </a:solidFill>
              </a:rPr>
              <a:t> </a:t>
            </a:r>
            <a:endParaRPr lang="it-IT" sz="4000" dirty="0">
              <a:solidFill>
                <a:schemeClr val="tx1"/>
              </a:solidFill>
            </a:endParaRPr>
          </a:p>
        </p:txBody>
      </p:sp>
      <p:sp>
        <p:nvSpPr>
          <p:cNvPr id="5" name="Segnaposto contenuto 2"/>
          <p:cNvSpPr txBox="1">
            <a:spLocks/>
          </p:cNvSpPr>
          <p:nvPr/>
        </p:nvSpPr>
        <p:spPr bwMode="auto">
          <a:xfrm>
            <a:off x="609600" y="19272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it-IT" sz="3200" b="0" i="0" u="none" strike="noStrike" kern="1200" cap="none" spc="0" normalizeH="0" baseline="0" noProof="0" smtClean="0">
                <a:ln>
                  <a:noFill/>
                </a:ln>
                <a:solidFill>
                  <a:srgbClr val="FF0000"/>
                </a:solidFill>
                <a:effectLst/>
                <a:uLnTx/>
                <a:uFillTx/>
                <a:latin typeface="+mn-lt"/>
                <a:ea typeface="+mn-ea"/>
                <a:cs typeface="+mn-cs"/>
              </a:rPr>
              <a:t>77 females </a:t>
            </a:r>
            <a:r>
              <a:rPr kumimoji="0" lang="it-IT" sz="3200" b="0" i="0" u="none" strike="noStrike" kern="1200" cap="none" spc="0" normalizeH="0" baseline="0" noProof="0" smtClean="0">
                <a:ln>
                  <a:noFill/>
                </a:ln>
                <a:solidFill>
                  <a:schemeClr val="tx1"/>
                </a:solidFill>
                <a:effectLst/>
                <a:uLnTx/>
                <a:uFillTx/>
                <a:latin typeface="+mn-lt"/>
                <a:ea typeface="+mn-ea"/>
                <a:cs typeface="+mn-cs"/>
              </a:rPr>
              <a:t>with metastatic breast cancer overexpressing </a:t>
            </a:r>
            <a:r>
              <a:rPr kumimoji="0" lang="it-IT" sz="3200" b="0" i="0" u="none" strike="noStrike" kern="1200" cap="none" spc="0" normalizeH="0" baseline="0" noProof="0" smtClean="0">
                <a:ln>
                  <a:noFill/>
                </a:ln>
                <a:solidFill>
                  <a:srgbClr val="FF0000"/>
                </a:solidFill>
                <a:effectLst/>
                <a:uLnTx/>
                <a:uFillTx/>
                <a:latin typeface="+mn-lt"/>
                <a:ea typeface="+mn-ea"/>
                <a:cs typeface="+mn-cs"/>
              </a:rPr>
              <a:t>HER-2</a:t>
            </a:r>
            <a:r>
              <a:rPr kumimoji="0" lang="it-IT" sz="3200" b="0" i="0" u="none" strike="noStrike" kern="1200" cap="none" spc="0" normalizeH="0" baseline="0" noProof="0" smtClean="0">
                <a:ln>
                  <a:noFill/>
                </a:ln>
                <a:solidFill>
                  <a:schemeClr val="tx1"/>
                </a:solidFill>
                <a:effectLst/>
                <a:uLnTx/>
                <a:uFillTx/>
                <a:latin typeface="+mn-lt"/>
                <a:ea typeface="+mn-ea"/>
                <a:cs typeface="+mn-cs"/>
              </a:rPr>
              <a:t>.</a:t>
            </a:r>
          </a:p>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it-IT" sz="3200" b="0" i="0" u="none" strike="noStrike" kern="1200" cap="none" spc="0" normalizeH="0" baseline="0" noProof="0" smtClean="0">
              <a:ln>
                <a:noFill/>
              </a:ln>
              <a:solidFill>
                <a:schemeClr val="tx1"/>
              </a:solidFill>
              <a:effectLst/>
              <a:uLnTx/>
              <a:uFillTx/>
              <a:latin typeface="+mn-lt"/>
              <a:ea typeface="+mn-ea"/>
              <a:cs typeface="+mn-cs"/>
            </a:endParaRPr>
          </a:p>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it-IT" sz="3200" b="0" i="0" u="none" strike="noStrike" kern="1200" cap="none" spc="0" normalizeH="0" baseline="0" noProof="0" smtClean="0">
                <a:ln>
                  <a:noFill/>
                </a:ln>
                <a:solidFill>
                  <a:schemeClr val="tx1"/>
                </a:solidFill>
                <a:effectLst/>
                <a:uLnTx/>
                <a:uFillTx/>
                <a:latin typeface="+mn-lt"/>
                <a:ea typeface="+mn-ea"/>
                <a:cs typeface="+mn-cs"/>
              </a:rPr>
              <a:t>Avarage Age of Diagnosis: </a:t>
            </a:r>
            <a:r>
              <a:rPr kumimoji="0" lang="it-IT" sz="3200" b="0" i="0" u="none" strike="noStrike" kern="1200" cap="none" spc="0" normalizeH="0" baseline="0" noProof="0" smtClean="0">
                <a:ln>
                  <a:noFill/>
                </a:ln>
                <a:solidFill>
                  <a:srgbClr val="FF0000"/>
                </a:solidFill>
                <a:effectLst/>
                <a:uLnTx/>
                <a:uFillTx/>
                <a:latin typeface="+mn-lt"/>
                <a:ea typeface="+mn-ea"/>
                <a:cs typeface="+mn-cs"/>
              </a:rPr>
              <a:t>55</a:t>
            </a:r>
            <a:r>
              <a:rPr kumimoji="0" lang="it-IT" sz="3200" b="0" i="0" u="none" strike="noStrike" kern="1200" cap="none" spc="0" normalizeH="0" baseline="0" noProof="0" smtClean="0">
                <a:ln>
                  <a:noFill/>
                </a:ln>
                <a:solidFill>
                  <a:schemeClr val="tx1"/>
                </a:solidFill>
                <a:effectLst/>
                <a:uLnTx/>
                <a:uFillTx/>
                <a:latin typeface="+mn-lt"/>
                <a:ea typeface="+mn-ea"/>
                <a:cs typeface="+mn-cs"/>
              </a:rPr>
              <a:t> years.</a:t>
            </a:r>
          </a:p>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it-IT" sz="3200" b="0" i="0" u="none" strike="noStrike" kern="1200" cap="none" spc="0" normalizeH="0" baseline="0" noProof="0" smtClean="0">
              <a:ln>
                <a:noFill/>
              </a:ln>
              <a:solidFill>
                <a:schemeClr val="tx1"/>
              </a:solidFill>
              <a:effectLst/>
              <a:uLnTx/>
              <a:uFillTx/>
              <a:latin typeface="+mn-lt"/>
              <a:ea typeface="+mn-ea"/>
              <a:cs typeface="+mn-cs"/>
            </a:endParaRPr>
          </a:p>
          <a:p>
            <a:pPr marL="730250" marR="0" lvl="1" indent="-273050" algn="l" defTabSz="914400" rtl="0"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it-IT" sz="2800" b="1" i="0" u="none" strike="noStrike" kern="1200" cap="none" spc="0" normalizeH="0" baseline="0" noProof="0" smtClean="0">
                <a:ln>
                  <a:noFill/>
                </a:ln>
                <a:solidFill>
                  <a:srgbClr val="0000FF"/>
                </a:solidFill>
                <a:effectLst/>
                <a:uLnTx/>
                <a:uFillTx/>
                <a:latin typeface="+mn-lt"/>
                <a:ea typeface="+mn-ea"/>
                <a:cs typeface="+mn-cs"/>
              </a:rPr>
              <a:t>45 % </a:t>
            </a:r>
            <a:r>
              <a:rPr kumimoji="0" lang="it-IT" sz="2800" b="0" i="0" u="none" strike="noStrike" kern="1200" cap="none" spc="0" normalizeH="0" baseline="0" noProof="0" smtClean="0">
                <a:ln>
                  <a:noFill/>
                </a:ln>
                <a:solidFill>
                  <a:schemeClr val="tx1"/>
                </a:solidFill>
                <a:effectLst/>
                <a:uLnTx/>
                <a:uFillTx/>
                <a:latin typeface="+mn-lt"/>
                <a:ea typeface="+mn-ea"/>
                <a:cs typeface="+mn-cs"/>
              </a:rPr>
              <a:t>&lt; 55 years</a:t>
            </a:r>
          </a:p>
          <a:p>
            <a:pPr marL="730250" marR="0" lvl="1" indent="-273050" algn="l" defTabSz="914400" rtl="0"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it-IT" sz="2800" b="1" i="0" u="none" strike="noStrike" kern="1200" cap="none" spc="0" normalizeH="0" baseline="0" noProof="0" smtClean="0">
                <a:ln>
                  <a:noFill/>
                </a:ln>
                <a:solidFill>
                  <a:srgbClr val="0000FF"/>
                </a:solidFill>
                <a:effectLst/>
                <a:uLnTx/>
                <a:uFillTx/>
                <a:latin typeface="+mn-lt"/>
                <a:ea typeface="+mn-ea"/>
                <a:cs typeface="+mn-cs"/>
              </a:rPr>
              <a:t>55 % </a:t>
            </a:r>
            <a:r>
              <a:rPr kumimoji="0" lang="it-IT" sz="2800" b="0" i="0" u="none" strike="noStrike" kern="1200" cap="none" spc="0" normalizeH="0" baseline="0" noProof="0" smtClean="0">
                <a:ln>
                  <a:noFill/>
                </a:ln>
                <a:solidFill>
                  <a:schemeClr val="tx1"/>
                </a:solidFill>
                <a:effectLst/>
                <a:uLnTx/>
                <a:uFillTx/>
                <a:latin typeface="+mn-lt"/>
                <a:ea typeface="+mn-ea"/>
                <a:cs typeface="+mn-cs"/>
              </a:rPr>
              <a:t>&gt; 55 years</a:t>
            </a:r>
          </a:p>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1"/>
          <p:cNvGraphicFramePr>
            <a:graphicFrameLocks noGrp="1"/>
          </p:cNvGraphicFramePr>
          <p:nvPr/>
        </p:nvGraphicFramePr>
        <p:xfrm>
          <a:off x="0" y="1219200"/>
          <a:ext cx="6629399" cy="5638800"/>
        </p:xfrm>
        <a:graphic>
          <a:graphicData uri="http://schemas.openxmlformats.org/drawingml/2006/table">
            <a:tbl>
              <a:tblPr firstRow="1" bandRow="1">
                <a:tableStyleId>{AF606853-7671-496A-8E4F-DF71F8EC918B}</a:tableStyleId>
              </a:tblPr>
              <a:tblGrid>
                <a:gridCol w="947057"/>
                <a:gridCol w="947057"/>
                <a:gridCol w="947057"/>
                <a:gridCol w="947057"/>
                <a:gridCol w="947057"/>
                <a:gridCol w="947057"/>
                <a:gridCol w="947057"/>
              </a:tblGrid>
              <a:tr h="939800">
                <a:tc>
                  <a:txBody>
                    <a:bodyPr/>
                    <a:lstStyle/>
                    <a:p>
                      <a:pPr algn="ctr"/>
                      <a:r>
                        <a:rPr lang="it-IT" dirty="0" smtClean="0"/>
                        <a:t>Gene</a:t>
                      </a: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Exon </a:t>
                      </a:r>
                      <a:endParaRPr lang="it-IT" dirty="0"/>
                    </a:p>
                  </a:txBody>
                  <a:tcPr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No. </a:t>
                      </a:r>
                      <a:r>
                        <a:rPr lang="it-IT" dirty="0" err="1" smtClean="0"/>
                        <a:t>Of</a:t>
                      </a:r>
                      <a:r>
                        <a:rPr lang="it-IT" dirty="0" smtClean="0"/>
                        <a:t> </a:t>
                      </a:r>
                      <a:r>
                        <a:rPr lang="it-IT" dirty="0" err="1" smtClean="0"/>
                        <a:t>Mutation</a:t>
                      </a:r>
                      <a:endParaRPr lang="it-IT" dirty="0"/>
                    </a:p>
                  </a:txBody>
                  <a:tcPr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 </a:t>
                      </a:r>
                      <a:r>
                        <a:rPr lang="it-IT" dirty="0" err="1" smtClean="0"/>
                        <a:t>of</a:t>
                      </a:r>
                      <a:r>
                        <a:rPr lang="it-IT" dirty="0" smtClean="0"/>
                        <a:t> </a:t>
                      </a:r>
                      <a:r>
                        <a:rPr lang="it-IT" dirty="0" err="1" smtClean="0"/>
                        <a:t>Mutations</a:t>
                      </a:r>
                      <a:r>
                        <a:rPr lang="it-IT" dirty="0" smtClean="0"/>
                        <a:t> </a:t>
                      </a:r>
                      <a:endParaRPr lang="it-IT" dirty="0"/>
                    </a:p>
                  </a:txBody>
                  <a:tcPr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Total %</a:t>
                      </a:r>
                      <a:endParaRPr lang="it-IT" dirty="0"/>
                    </a:p>
                  </a:txBody>
                  <a:tcPr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Total %</a:t>
                      </a:r>
                      <a:endParaRPr lang="it-IT" dirty="0"/>
                    </a:p>
                  </a:txBody>
                  <a:tcPr anchor="ctr">
                    <a:lnL w="38100" cap="flat" cmpd="sng" algn="ctr">
                      <a:solidFill>
                        <a:schemeClr val="accent6">
                          <a:lumMod val="75000"/>
                        </a:schemeClr>
                      </a:solidFill>
                      <a:prstDash val="solid"/>
                      <a:round/>
                      <a:headEnd type="none" w="med" len="med"/>
                      <a:tailEnd type="none" w="med" len="med"/>
                    </a:lnL>
                    <a:lnR w="381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Total % </a:t>
                      </a:r>
                      <a:endParaRPr lang="it-IT" dirty="0"/>
                    </a:p>
                  </a:txBody>
                  <a:tcPr anchor="ctr">
                    <a:lnL w="381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9800">
                <a:tc>
                  <a:txBody>
                    <a:bodyPr/>
                    <a:lstStyle/>
                    <a:p>
                      <a:pPr algn="ctr"/>
                      <a:r>
                        <a:rPr lang="it-IT" dirty="0" smtClean="0"/>
                        <a:t>PIK3CA</a:t>
                      </a: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9</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7/77</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9 %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algn="ctr"/>
                      <a:r>
                        <a:rPr lang="it-IT" dirty="0" smtClean="0"/>
                        <a:t>21 %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3">
                  <a:txBody>
                    <a:bodyPr/>
                    <a:lstStyle/>
                    <a:p>
                      <a:pPr algn="ctr"/>
                      <a:r>
                        <a:rPr lang="it-IT" dirty="0" smtClean="0"/>
                        <a:t>24 %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5">
                  <a:txBody>
                    <a:bodyPr/>
                    <a:lstStyle/>
                    <a:p>
                      <a:pPr algn="ctr"/>
                      <a:r>
                        <a:rPr lang="it-IT" dirty="0" smtClean="0"/>
                        <a:t>38 %</a:t>
                      </a:r>
                      <a:endParaRPr lang="it-IT"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9800">
                <a:tc>
                  <a:txBody>
                    <a:bodyPr/>
                    <a:lstStyle/>
                    <a:p>
                      <a:pPr algn="ct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20</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9/77</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12 %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algn="ctr"/>
                      <a:endParaRPr lang="it-IT" dirty="0"/>
                    </a:p>
                  </a:txBody>
                  <a:tcPr anchor="ctr"/>
                </a:tc>
                <a:tc vMerge="1">
                  <a:txBody>
                    <a:bodyPr/>
                    <a:lstStyle/>
                    <a:p>
                      <a:pPr algn="ctr"/>
                      <a:endParaRPr lang="it-IT" dirty="0"/>
                    </a:p>
                  </a:txBody>
                  <a:tcPr anchor="ctr"/>
                </a:tc>
                <a:tc vMerge="1">
                  <a:txBody>
                    <a:bodyPr/>
                    <a:lstStyle/>
                    <a:p>
                      <a:endParaRPr lang="it-IT"/>
                    </a:p>
                  </a:txBody>
                  <a:tcPr/>
                </a:tc>
              </a:tr>
              <a:tr h="939800">
                <a:tc>
                  <a:txBody>
                    <a:bodyPr/>
                    <a:lstStyle/>
                    <a:p>
                      <a:pPr algn="ctr"/>
                      <a:r>
                        <a:rPr lang="it-IT" dirty="0" smtClean="0"/>
                        <a:t>AKT1</a:t>
                      </a: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4</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2/77</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3 %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3 %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algn="ctr"/>
                      <a:endParaRPr lang="it-IT" dirty="0"/>
                    </a:p>
                  </a:txBody>
                  <a:tcPr anchor="ctr"/>
                </a:tc>
                <a:tc vMerge="1">
                  <a:txBody>
                    <a:bodyPr/>
                    <a:lstStyle/>
                    <a:p>
                      <a:endParaRPr lang="it-IT"/>
                    </a:p>
                  </a:txBody>
                  <a:tcPr/>
                </a:tc>
              </a:tr>
              <a:tr h="939800">
                <a:tc>
                  <a:txBody>
                    <a:bodyPr/>
                    <a:lstStyle/>
                    <a:p>
                      <a:pPr algn="ctr"/>
                      <a:r>
                        <a:rPr lang="it-IT" dirty="0" smtClean="0"/>
                        <a:t>PTEN</a:t>
                      </a: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5, 7 and 8</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14/77</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18 %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18 %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t-IT" dirty="0" smtClean="0"/>
                        <a:t>18 %</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algn="ctr"/>
                      <a:endParaRPr lang="it-IT" dirty="0"/>
                    </a:p>
                  </a:txBody>
                  <a:tcPr anchor="ctr"/>
                </a:tc>
              </a:tr>
              <a:tr h="939800">
                <a:tc>
                  <a:txBody>
                    <a:bodyPr/>
                    <a:lstStyle/>
                    <a:p>
                      <a:pPr algn="ctr"/>
                      <a:r>
                        <a:rPr lang="it-IT" dirty="0" smtClean="0"/>
                        <a:t>HER-2</a:t>
                      </a:r>
                      <a:endParaRPr lang="it-IT"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17-24</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0</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0</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0</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0</a:t>
                      </a:r>
                      <a:endParaRPr lang="it-IT"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it-IT" dirty="0"/>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04800"/>
            <a:ext cx="8229600" cy="1252728"/>
          </a:xfrm>
        </p:spPr>
        <p:txBody>
          <a:bodyPr>
            <a:normAutofit/>
          </a:bodyPr>
          <a:lstStyle/>
          <a:p>
            <a:pPr algn="ctr"/>
            <a:r>
              <a:rPr lang="it-IT" sz="4400" dirty="0" smtClean="0"/>
              <a:t>Her2/neu Mutations </a:t>
            </a:r>
            <a:endParaRPr lang="it-IT" sz="4400" dirty="0"/>
          </a:p>
        </p:txBody>
      </p:sp>
      <p:sp>
        <p:nvSpPr>
          <p:cNvPr id="3" name="Segnaposto contenuto 2"/>
          <p:cNvSpPr>
            <a:spLocks noGrp="1"/>
          </p:cNvSpPr>
          <p:nvPr>
            <p:ph idx="1"/>
          </p:nvPr>
        </p:nvSpPr>
        <p:spPr>
          <a:xfrm>
            <a:off x="457200" y="1774825"/>
            <a:ext cx="8229600" cy="4625975"/>
          </a:xfrm>
        </p:spPr>
        <p:txBody>
          <a:bodyPr/>
          <a:lstStyle/>
          <a:p>
            <a:pPr algn="ctr"/>
            <a:endParaRPr lang="it-IT" b="1" dirty="0" smtClean="0"/>
          </a:p>
          <a:p>
            <a:endParaRPr lang="it-IT" b="1" dirty="0" smtClean="0"/>
          </a:p>
          <a:p>
            <a:r>
              <a:rPr lang="it-IT" b="1" dirty="0" smtClean="0"/>
              <a:t>Her2 Mutations are </a:t>
            </a:r>
            <a:r>
              <a:rPr lang="it-IT" b="1" dirty="0" smtClean="0">
                <a:solidFill>
                  <a:srgbClr val="00B050"/>
                </a:solidFill>
              </a:rPr>
              <a:t>not found </a:t>
            </a:r>
            <a:r>
              <a:rPr lang="it-IT" b="1" dirty="0" smtClean="0"/>
              <a:t>in</a:t>
            </a:r>
          </a:p>
          <a:p>
            <a:pPr>
              <a:buNone/>
            </a:pPr>
            <a:r>
              <a:rPr lang="it-IT" b="1" dirty="0" smtClean="0"/>
              <a:t>                    </a:t>
            </a:r>
          </a:p>
          <a:p>
            <a:pPr>
              <a:buNone/>
            </a:pPr>
            <a:r>
              <a:rPr lang="it-IT" b="1" dirty="0" smtClean="0"/>
              <a:t>                           </a:t>
            </a:r>
            <a:r>
              <a:rPr lang="it-IT" b="1" dirty="0" smtClean="0">
                <a:solidFill>
                  <a:srgbClr val="FF0000"/>
                </a:solidFill>
              </a:rPr>
              <a:t>exons 17 - 24</a:t>
            </a:r>
          </a:p>
          <a:p>
            <a:pPr lvl="8" algn="ctr"/>
            <a:endParaRPr lang="it-IT" b="1" dirty="0" smtClean="0"/>
          </a:p>
          <a:p>
            <a:r>
              <a:rPr lang="it-IT" dirty="0" smtClean="0"/>
              <a:t>Exon 17 SNP has been noticed.</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pic>
        <p:nvPicPr>
          <p:cNvPr id="4" name="Picture 1" descr="C:\Users\Mazhar\Desktop\dimer1.jpe"/>
          <p:cNvPicPr>
            <a:picLocks noGrp="1" noChangeAspect="1" noChangeArrowheads="1"/>
          </p:cNvPicPr>
          <p:nvPr>
            <p:ph idx="1"/>
          </p:nvPr>
        </p:nvPicPr>
        <p:blipFill>
          <a:blip r:embed="rId3" cstate="print"/>
          <a:srcRect/>
          <a:stretch>
            <a:fillRect/>
          </a:stretch>
        </p:blipFill>
        <p:spPr bwMode="auto">
          <a:xfrm>
            <a:off x="0" y="1143001"/>
            <a:ext cx="6858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7605" t="12551" b="5713"/>
          <a:stretch>
            <a:fillRect/>
          </a:stretch>
        </p:blipFill>
        <p:spPr bwMode="auto">
          <a:xfrm>
            <a:off x="-36512" y="1219200"/>
            <a:ext cx="6899320" cy="5589984"/>
          </a:xfrm>
          <a:prstGeom prst="rect">
            <a:avLst/>
          </a:prstGeom>
          <a:noFill/>
          <a:ln w="9525">
            <a:noFill/>
            <a:miter lim="800000"/>
            <a:headEnd/>
            <a:tailEnd/>
          </a:ln>
        </p:spPr>
      </p:pic>
      <p:sp>
        <p:nvSpPr>
          <p:cNvPr id="5" name="TextBox 4"/>
          <p:cNvSpPr txBox="1"/>
          <p:nvPr/>
        </p:nvSpPr>
        <p:spPr>
          <a:xfrm>
            <a:off x="2133600" y="268069"/>
            <a:ext cx="4267200" cy="646331"/>
          </a:xfrm>
          <a:prstGeom prst="rect">
            <a:avLst/>
          </a:prstGeom>
          <a:noFill/>
        </p:spPr>
        <p:txBody>
          <a:bodyPr wrap="square" rtlCol="1">
            <a:spAutoFit/>
          </a:bodyPr>
          <a:lstStyle/>
          <a:p>
            <a:pPr algn="ctr"/>
            <a:r>
              <a:rPr lang="en-US" sz="3600" b="1" dirty="0" smtClean="0"/>
              <a:t>Exon 17 SNP</a:t>
            </a:r>
            <a:endParaRPr lang="ar-JO"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5448"/>
            <a:ext cx="8229600" cy="1252728"/>
          </a:xfrm>
        </p:spPr>
        <p:txBody>
          <a:bodyPr>
            <a:normAutofit/>
          </a:bodyPr>
          <a:lstStyle/>
          <a:p>
            <a:pPr algn="ctr"/>
            <a:r>
              <a:rPr lang="it-IT" sz="4400" dirty="0" smtClean="0"/>
              <a:t>PIK3CA </a:t>
            </a:r>
            <a:r>
              <a:rPr lang="it-IT" sz="4400" dirty="0" err="1" smtClean="0"/>
              <a:t>mutations</a:t>
            </a:r>
            <a:endParaRPr lang="it-IT" sz="4400" dirty="0"/>
          </a:p>
        </p:txBody>
      </p:sp>
      <p:sp>
        <p:nvSpPr>
          <p:cNvPr id="5" name="Segnaposto contenuto 2"/>
          <p:cNvSpPr>
            <a:spLocks noGrp="1"/>
          </p:cNvSpPr>
          <p:nvPr>
            <p:ph idx="1"/>
          </p:nvPr>
        </p:nvSpPr>
        <p:spPr>
          <a:xfrm>
            <a:off x="457200" y="1774825"/>
            <a:ext cx="8229600" cy="4625975"/>
          </a:xfrm>
        </p:spPr>
        <p:txBody>
          <a:bodyPr/>
          <a:lstStyle/>
          <a:p>
            <a:pPr>
              <a:buNone/>
            </a:pPr>
            <a:endParaRPr lang="it-IT" b="1" dirty="0" smtClean="0"/>
          </a:p>
          <a:p>
            <a:pPr lvl="1"/>
            <a:r>
              <a:rPr lang="it-IT" b="1" dirty="0" smtClean="0">
                <a:solidFill>
                  <a:srgbClr val="00B050"/>
                </a:solidFill>
              </a:rPr>
              <a:t>Exon 9</a:t>
            </a:r>
            <a:r>
              <a:rPr lang="it-IT" b="1" dirty="0" smtClean="0"/>
              <a:t> mutations = 7 / 77              </a:t>
            </a:r>
            <a:r>
              <a:rPr lang="it-IT" b="1" dirty="0" smtClean="0">
                <a:solidFill>
                  <a:srgbClr val="0070C0"/>
                </a:solidFill>
              </a:rPr>
              <a:t>9 %</a:t>
            </a:r>
          </a:p>
          <a:p>
            <a:pPr lvl="1"/>
            <a:r>
              <a:rPr lang="it-IT" b="1" dirty="0" smtClean="0">
                <a:solidFill>
                  <a:srgbClr val="00B050"/>
                </a:solidFill>
              </a:rPr>
              <a:t>Exon 20 </a:t>
            </a:r>
            <a:r>
              <a:rPr lang="it-IT" b="1" dirty="0" smtClean="0"/>
              <a:t>mutations = 9 / 77            </a:t>
            </a:r>
            <a:r>
              <a:rPr lang="it-IT" b="1" dirty="0" smtClean="0">
                <a:solidFill>
                  <a:srgbClr val="0070C0"/>
                </a:solidFill>
              </a:rPr>
              <a:t>13 %</a:t>
            </a:r>
          </a:p>
          <a:p>
            <a:pPr lvl="1">
              <a:buNone/>
            </a:pPr>
            <a:endParaRPr lang="it-IT" b="1" dirty="0" smtClean="0">
              <a:solidFill>
                <a:srgbClr val="0070C0"/>
              </a:solidFill>
            </a:endParaRPr>
          </a:p>
          <a:p>
            <a:pPr lvl="1"/>
            <a:r>
              <a:rPr lang="it-IT" sz="3500" b="1" dirty="0" smtClean="0"/>
              <a:t>Mutation in ethier Exons = 15/77</a:t>
            </a:r>
          </a:p>
          <a:p>
            <a:pPr lvl="1">
              <a:buNone/>
            </a:pPr>
            <a:r>
              <a:rPr lang="it-IT" sz="3500" b="1" dirty="0" smtClean="0"/>
              <a:t>                                   </a:t>
            </a:r>
            <a:r>
              <a:rPr lang="it-IT" sz="4800" b="1" dirty="0" smtClean="0">
                <a:solidFill>
                  <a:srgbClr val="FF0066"/>
                </a:solidFill>
              </a:rPr>
              <a:t>21 %</a:t>
            </a:r>
          </a:p>
          <a:p>
            <a:pPr lvl="1"/>
            <a:endParaRPr lang="it-IT" dirty="0"/>
          </a:p>
        </p:txBody>
      </p:sp>
      <p:sp>
        <p:nvSpPr>
          <p:cNvPr id="6" name="Freccia a destra 3"/>
          <p:cNvSpPr/>
          <p:nvPr/>
        </p:nvSpPr>
        <p:spPr>
          <a:xfrm>
            <a:off x="5508104" y="2636912"/>
            <a:ext cx="3600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4"/>
          <p:cNvSpPr/>
          <p:nvPr/>
        </p:nvSpPr>
        <p:spPr>
          <a:xfrm>
            <a:off x="5508104" y="3212976"/>
            <a:ext cx="3600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57200" y="1774825"/>
            <a:ext cx="8229600" cy="4625975"/>
          </a:xfrm>
        </p:spPr>
        <p:txBody>
          <a:bodyPr/>
          <a:lstStyle/>
          <a:p>
            <a:endParaRPr lang="it-IT" b="1" dirty="0" smtClean="0"/>
          </a:p>
          <a:p>
            <a:pPr algn="ctr"/>
            <a:endParaRPr lang="it-IT" b="1" dirty="0" smtClean="0"/>
          </a:p>
          <a:p>
            <a:pPr algn="ctr"/>
            <a:r>
              <a:rPr lang="it-IT" b="1" dirty="0" err="1" smtClean="0"/>
              <a:t>Akt</a:t>
            </a:r>
            <a:r>
              <a:rPr lang="it-IT" b="1" dirty="0" smtClean="0"/>
              <a:t> </a:t>
            </a:r>
            <a:r>
              <a:rPr lang="it-IT" b="1" dirty="0" err="1" smtClean="0"/>
              <a:t>mutations</a:t>
            </a:r>
            <a:r>
              <a:rPr lang="it-IT" b="1" dirty="0" smtClean="0"/>
              <a:t> </a:t>
            </a:r>
          </a:p>
          <a:p>
            <a:pPr lvl="1" algn="ctr"/>
            <a:r>
              <a:rPr lang="it-IT" b="1" dirty="0" smtClean="0"/>
              <a:t>Exon 4 = 2 / 77</a:t>
            </a:r>
          </a:p>
          <a:p>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9"/>
          <p:cNvPicPr/>
          <p:nvPr/>
        </p:nvPicPr>
        <p:blipFill>
          <a:blip r:embed="rId3" cstate="print"/>
          <a:srcRect l="17418" t="11479" r="1477" b="6226"/>
          <a:stretch>
            <a:fillRect/>
          </a:stretch>
        </p:blipFill>
        <p:spPr bwMode="auto">
          <a:xfrm>
            <a:off x="0" y="1143000"/>
            <a:ext cx="6858000" cy="5715000"/>
          </a:xfrm>
          <a:prstGeom prst="rect">
            <a:avLst/>
          </a:prstGeom>
          <a:noFill/>
          <a:ln w="9525">
            <a:noFill/>
            <a:miter lim="800000"/>
            <a:headEnd/>
            <a:tailEnd/>
          </a:ln>
        </p:spPr>
      </p:pic>
      <p:sp>
        <p:nvSpPr>
          <p:cNvPr id="5" name="CasellaDiTesto 11"/>
          <p:cNvSpPr txBox="1"/>
          <p:nvPr/>
        </p:nvSpPr>
        <p:spPr>
          <a:xfrm>
            <a:off x="2286000" y="228600"/>
            <a:ext cx="3733800" cy="523220"/>
          </a:xfrm>
          <a:prstGeom prst="rect">
            <a:avLst/>
          </a:prstGeom>
          <a:noFill/>
        </p:spPr>
        <p:txBody>
          <a:bodyPr wrap="square" rtlCol="0">
            <a:spAutoFit/>
          </a:bodyPr>
          <a:lstStyle/>
          <a:p>
            <a:pPr algn="ctr"/>
            <a:r>
              <a:rPr lang="it-IT" sz="2800" b="1" dirty="0" err="1" smtClean="0"/>
              <a:t>OverAll</a:t>
            </a:r>
            <a:r>
              <a:rPr lang="it-IT" sz="2800" b="1" dirty="0" smtClean="0"/>
              <a:t> </a:t>
            </a:r>
            <a:r>
              <a:rPr lang="it-IT" sz="2800" b="1" dirty="0" err="1" smtClean="0"/>
              <a:t>Survival</a:t>
            </a:r>
            <a:r>
              <a:rPr lang="it-IT" sz="2800" b="1" dirty="0" smtClean="0"/>
              <a:t> (OS) </a:t>
            </a:r>
            <a:endParaRPr lang="it-IT"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6"/>
          <p:cNvPicPr/>
          <p:nvPr/>
        </p:nvPicPr>
        <p:blipFill>
          <a:blip r:embed="rId3" cstate="print"/>
          <a:srcRect l="17728" t="11868" r="850" b="5447"/>
          <a:stretch>
            <a:fillRect/>
          </a:stretch>
        </p:blipFill>
        <p:spPr bwMode="auto">
          <a:xfrm>
            <a:off x="0" y="1143000"/>
            <a:ext cx="6858000" cy="5715000"/>
          </a:xfrm>
          <a:prstGeom prst="rect">
            <a:avLst/>
          </a:prstGeom>
          <a:noFill/>
          <a:ln w="9525">
            <a:noFill/>
            <a:miter lim="800000"/>
            <a:headEnd/>
            <a:tailEnd/>
          </a:ln>
        </p:spPr>
      </p:pic>
      <p:sp>
        <p:nvSpPr>
          <p:cNvPr id="5" name="CasellaDiTesto 7"/>
          <p:cNvSpPr txBox="1"/>
          <p:nvPr/>
        </p:nvSpPr>
        <p:spPr>
          <a:xfrm>
            <a:off x="4038600" y="228600"/>
            <a:ext cx="1524000" cy="523220"/>
          </a:xfrm>
          <a:prstGeom prst="rect">
            <a:avLst/>
          </a:prstGeom>
          <a:noFill/>
        </p:spPr>
        <p:txBody>
          <a:bodyPr wrap="square" rtlCol="0">
            <a:spAutoFit/>
          </a:bodyPr>
          <a:lstStyle/>
          <a:p>
            <a:pPr algn="ctr"/>
            <a:r>
              <a:rPr lang="it-IT" sz="2800" b="1" dirty="0" smtClean="0"/>
              <a:t>PFS-I</a:t>
            </a:r>
            <a:endParaRPr lang="it-IT"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75656" y="1052736"/>
            <a:ext cx="5832648" cy="3888432"/>
            <a:chOff x="1475656" y="1052736"/>
            <a:chExt cx="5832648" cy="3888432"/>
          </a:xfrm>
        </p:grpSpPr>
        <p:pic>
          <p:nvPicPr>
            <p:cNvPr id="5" name="Chart 1"/>
            <p:cNvPicPr>
              <a:picLocks noChangeArrowheads="1"/>
            </p:cNvPicPr>
            <p:nvPr/>
          </p:nvPicPr>
          <p:blipFill>
            <a:blip r:embed="rId3" cstate="print"/>
            <a:srcRect/>
            <a:stretch>
              <a:fillRect/>
            </a:stretch>
          </p:blipFill>
          <p:spPr bwMode="auto">
            <a:xfrm>
              <a:off x="1475656" y="1052736"/>
              <a:ext cx="5832648" cy="3888432"/>
            </a:xfrm>
            <a:prstGeom prst="rect">
              <a:avLst/>
            </a:prstGeom>
            <a:noFill/>
            <a:ln w="9525">
              <a:noFill/>
              <a:miter lim="800000"/>
              <a:headEnd/>
              <a:tailEnd/>
            </a:ln>
          </p:spPr>
        </p:pic>
        <p:sp>
          <p:nvSpPr>
            <p:cNvPr id="6" name="TextBox 5"/>
            <p:cNvSpPr txBox="1"/>
            <p:nvPr/>
          </p:nvSpPr>
          <p:spPr>
            <a:xfrm>
              <a:off x="2555776" y="2060848"/>
              <a:ext cx="360040" cy="523220"/>
            </a:xfrm>
            <a:prstGeom prst="rect">
              <a:avLst/>
            </a:prstGeom>
            <a:noFill/>
          </p:spPr>
          <p:txBody>
            <a:bodyPr wrap="square" rtlCol="0">
              <a:spAutoFit/>
            </a:bodyPr>
            <a:lstStyle/>
            <a:p>
              <a:r>
                <a:rPr lang="en-US" sz="2800" b="1" dirty="0" smtClean="0"/>
                <a:t>*</a:t>
              </a:r>
              <a:endParaRPr lang="en-US" sz="2800" b="1"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2400"/>
            <a:ext cx="8229600" cy="1250950"/>
          </a:xfrm>
        </p:spPr>
        <p:txBody>
          <a:bodyPr>
            <a:normAutofit/>
          </a:bodyPr>
          <a:lstStyle/>
          <a:p>
            <a:pPr algn="ctr"/>
            <a:r>
              <a:rPr lang="it-IT" sz="4000" dirty="0" smtClean="0">
                <a:solidFill>
                  <a:schemeClr val="tx1"/>
                </a:solidFill>
              </a:rPr>
              <a:t>PTEN Mutations Analysis</a:t>
            </a:r>
            <a:endParaRPr lang="it-IT" sz="4000" dirty="0">
              <a:solidFill>
                <a:schemeClr val="tx1"/>
              </a:solidFill>
            </a:endParaRPr>
          </a:p>
        </p:txBody>
      </p:sp>
      <p:sp>
        <p:nvSpPr>
          <p:cNvPr id="5" name="Segnaposto contenuto 2"/>
          <p:cNvSpPr>
            <a:spLocks noGrp="1"/>
          </p:cNvSpPr>
          <p:nvPr>
            <p:ph sz="half" idx="1"/>
          </p:nvPr>
        </p:nvSpPr>
        <p:spPr>
          <a:xfrm>
            <a:off x="457200" y="1773936"/>
            <a:ext cx="7283152" cy="4623816"/>
          </a:xfrm>
        </p:spPr>
        <p:txBody>
          <a:bodyPr/>
          <a:lstStyle/>
          <a:p>
            <a:r>
              <a:rPr lang="it-IT" dirty="0" smtClean="0"/>
              <a:t>Exon 5            7/77 = 10.2 %</a:t>
            </a:r>
          </a:p>
          <a:p>
            <a:r>
              <a:rPr lang="it-IT" dirty="0" smtClean="0"/>
              <a:t>Exon 7              9/77 = 13.2 %</a:t>
            </a:r>
          </a:p>
          <a:p>
            <a:r>
              <a:rPr lang="it-IT" dirty="0" smtClean="0"/>
              <a:t>Exon 8              2/77 = 2.9 % </a:t>
            </a:r>
          </a:p>
          <a:p>
            <a:r>
              <a:rPr lang="it-IT" dirty="0" smtClean="0"/>
              <a:t>5 petients have more than one muation</a:t>
            </a:r>
          </a:p>
          <a:p>
            <a:pPr>
              <a:buNone/>
            </a:pPr>
            <a:endParaRPr lang="it-IT" dirty="0" smtClean="0"/>
          </a:p>
          <a:p>
            <a:r>
              <a:rPr lang="it-IT" dirty="0" smtClean="0"/>
              <a:t>Total Mutated Patients 14/77 = </a:t>
            </a:r>
            <a:r>
              <a:rPr lang="it-IT" sz="3600" b="1" dirty="0" smtClean="0">
                <a:solidFill>
                  <a:srgbClr val="FF0066"/>
                </a:solidFill>
              </a:rPr>
              <a:t>18 %</a:t>
            </a:r>
            <a:endParaRPr lang="it-IT" sz="3600" b="1" dirty="0">
              <a:solidFill>
                <a:srgbClr val="FF0066"/>
              </a:solidFill>
            </a:endParaRPr>
          </a:p>
        </p:txBody>
      </p:sp>
      <p:sp>
        <p:nvSpPr>
          <p:cNvPr id="6" name="Freccia a destra 4"/>
          <p:cNvSpPr/>
          <p:nvPr/>
        </p:nvSpPr>
        <p:spPr>
          <a:xfrm>
            <a:off x="2306960" y="2060848"/>
            <a:ext cx="3600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7" name="Freccia a destra 5"/>
          <p:cNvSpPr/>
          <p:nvPr/>
        </p:nvSpPr>
        <p:spPr>
          <a:xfrm>
            <a:off x="2286000" y="2667000"/>
            <a:ext cx="3600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6"/>
          <p:cNvSpPr/>
          <p:nvPr/>
        </p:nvSpPr>
        <p:spPr>
          <a:xfrm>
            <a:off x="2286000" y="3230881"/>
            <a:ext cx="3600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p:nvPr/>
        </p:nvPicPr>
        <p:blipFill>
          <a:blip r:embed="rId3" cstate="print"/>
          <a:srcRect l="17884" t="12062" r="2100" b="6226"/>
          <a:stretch>
            <a:fillRect/>
          </a:stretch>
        </p:blipFill>
        <p:spPr bwMode="auto">
          <a:xfrm>
            <a:off x="0" y="1143000"/>
            <a:ext cx="6934199" cy="5715000"/>
          </a:xfrm>
          <a:prstGeom prst="rect">
            <a:avLst/>
          </a:prstGeom>
          <a:noFill/>
          <a:ln w="9525">
            <a:noFill/>
            <a:miter lim="800000"/>
            <a:headEnd/>
            <a:tailEnd/>
          </a:ln>
        </p:spPr>
      </p:pic>
      <p:sp>
        <p:nvSpPr>
          <p:cNvPr id="5" name="مربع نص 4"/>
          <p:cNvSpPr txBox="1"/>
          <p:nvPr/>
        </p:nvSpPr>
        <p:spPr>
          <a:xfrm>
            <a:off x="3581400" y="152400"/>
            <a:ext cx="2057400" cy="923330"/>
          </a:xfrm>
          <a:prstGeom prst="rect">
            <a:avLst/>
          </a:prstGeom>
          <a:noFill/>
        </p:spPr>
        <p:txBody>
          <a:bodyPr wrap="square" rtlCol="0">
            <a:spAutoFit/>
          </a:bodyPr>
          <a:lstStyle/>
          <a:p>
            <a:pPr algn="ctr"/>
            <a:r>
              <a:rPr lang="en-US" sz="5400" b="1" dirty="0" smtClean="0"/>
              <a:t>OS</a:t>
            </a:r>
            <a:endParaRPr lang="en-US" sz="5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p:nvPr/>
        </p:nvPicPr>
        <p:blipFill>
          <a:blip r:embed="rId3" cstate="print"/>
          <a:srcRect l="18040" t="11868" r="-78" b="6420"/>
          <a:stretch>
            <a:fillRect/>
          </a:stretch>
        </p:blipFill>
        <p:spPr bwMode="auto">
          <a:xfrm>
            <a:off x="0" y="1143000"/>
            <a:ext cx="6934200" cy="5715000"/>
          </a:xfrm>
          <a:prstGeom prst="rect">
            <a:avLst/>
          </a:prstGeom>
          <a:noFill/>
          <a:ln w="9525">
            <a:noFill/>
            <a:miter lim="800000"/>
            <a:headEnd/>
            <a:tailEnd/>
          </a:ln>
        </p:spPr>
      </p:pic>
      <p:sp>
        <p:nvSpPr>
          <p:cNvPr id="5" name="مربع نص 4"/>
          <p:cNvSpPr txBox="1"/>
          <p:nvPr/>
        </p:nvSpPr>
        <p:spPr>
          <a:xfrm>
            <a:off x="3581400" y="152400"/>
            <a:ext cx="2057400" cy="923330"/>
          </a:xfrm>
          <a:prstGeom prst="rect">
            <a:avLst/>
          </a:prstGeom>
          <a:noFill/>
        </p:spPr>
        <p:txBody>
          <a:bodyPr wrap="square" rtlCol="0">
            <a:spAutoFit/>
          </a:bodyPr>
          <a:lstStyle/>
          <a:p>
            <a:pPr algn="ctr"/>
            <a:r>
              <a:rPr lang="en-US" sz="5400" b="1" dirty="0" smtClean="0"/>
              <a:t>OS</a:t>
            </a:r>
            <a:endParaRPr lang="en-US" sz="5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p:nvPr/>
        </p:nvPicPr>
        <p:blipFill>
          <a:blip r:embed="rId3" cstate="print"/>
          <a:srcRect l="18040" t="12646" r="1166" b="5642"/>
          <a:stretch>
            <a:fillRect/>
          </a:stretch>
        </p:blipFill>
        <p:spPr bwMode="auto">
          <a:xfrm>
            <a:off x="0" y="1066800"/>
            <a:ext cx="6934200" cy="5791200"/>
          </a:xfrm>
          <a:prstGeom prst="rect">
            <a:avLst/>
          </a:prstGeom>
          <a:noFill/>
          <a:ln w="9525">
            <a:noFill/>
            <a:miter lim="800000"/>
            <a:headEnd/>
            <a:tailEnd/>
          </a:ln>
        </p:spPr>
      </p:pic>
      <p:sp>
        <p:nvSpPr>
          <p:cNvPr id="5" name="CasellaDiTesto 2"/>
          <p:cNvSpPr txBox="1"/>
          <p:nvPr/>
        </p:nvSpPr>
        <p:spPr>
          <a:xfrm>
            <a:off x="3657600" y="304800"/>
            <a:ext cx="1752600" cy="646331"/>
          </a:xfrm>
          <a:prstGeom prst="rect">
            <a:avLst/>
          </a:prstGeom>
          <a:noFill/>
        </p:spPr>
        <p:txBody>
          <a:bodyPr wrap="square" rtlCol="0">
            <a:spAutoFit/>
          </a:bodyPr>
          <a:lstStyle/>
          <a:p>
            <a:pPr algn="ctr"/>
            <a:r>
              <a:rPr lang="it-IT" sz="3600" b="1" dirty="0" smtClean="0">
                <a:solidFill>
                  <a:srgbClr val="0000FF"/>
                </a:solidFill>
              </a:rPr>
              <a:t>PFS-I</a:t>
            </a:r>
            <a:endParaRPr lang="it-IT" sz="3600" b="1"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4313" y="1774825"/>
            <a:ext cx="8358187" cy="1868488"/>
          </a:xfrm>
        </p:spPr>
        <p:txBody>
          <a:bodyPr/>
          <a:lstStyle/>
          <a:p>
            <a:pPr eaLnBrk="1" hangingPunct="1"/>
            <a:r>
              <a:rPr lang="en-US" dirty="0" smtClean="0"/>
              <a:t>HER2 is a 185-kDa transmembrane </a:t>
            </a:r>
            <a:r>
              <a:rPr lang="en-US" dirty="0" smtClean="0">
                <a:solidFill>
                  <a:srgbClr val="FF0000"/>
                </a:solidFill>
              </a:rPr>
              <a:t>oncoprotein</a:t>
            </a:r>
            <a:r>
              <a:rPr lang="en-US" dirty="0" smtClean="0"/>
              <a:t> (p185) encoded by </a:t>
            </a:r>
            <a:r>
              <a:rPr lang="en-US" dirty="0" smtClean="0">
                <a:solidFill>
                  <a:srgbClr val="FF0000"/>
                </a:solidFill>
              </a:rPr>
              <a:t>HER2/neu </a:t>
            </a:r>
            <a:r>
              <a:rPr lang="en-US" dirty="0" smtClean="0"/>
              <a:t>gene located on </a:t>
            </a:r>
            <a:r>
              <a:rPr lang="en-US" dirty="0" smtClean="0">
                <a:solidFill>
                  <a:srgbClr val="FF0000"/>
                </a:solidFill>
              </a:rPr>
              <a:t>chromosome 17 (q21.1).</a:t>
            </a:r>
          </a:p>
          <a:p>
            <a:pPr eaLnBrk="1" hangingPunct="1"/>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377825" y="3571875"/>
            <a:ext cx="81946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250950"/>
          </a:xfrm>
        </p:spPr>
        <p:txBody>
          <a:bodyPr>
            <a:normAutofit/>
          </a:bodyPr>
          <a:lstStyle/>
          <a:p>
            <a:pPr algn="ctr"/>
            <a:r>
              <a:rPr lang="en-US" sz="3600" dirty="0" smtClean="0">
                <a:solidFill>
                  <a:srgbClr val="FF0000"/>
                </a:solidFill>
              </a:rPr>
              <a:t>FcgRIIIa F158V </a:t>
            </a:r>
            <a:r>
              <a:rPr lang="en-US" sz="3600" dirty="0" smtClean="0">
                <a:solidFill>
                  <a:schemeClr val="tx1"/>
                </a:solidFill>
              </a:rPr>
              <a:t>and </a:t>
            </a:r>
            <a:r>
              <a:rPr lang="en-US" sz="3600" dirty="0" smtClean="0">
                <a:solidFill>
                  <a:srgbClr val="FF0000"/>
                </a:solidFill>
              </a:rPr>
              <a:t>FcgRIIa R131H </a:t>
            </a:r>
            <a:r>
              <a:rPr lang="en-US" sz="3600" dirty="0" smtClean="0">
                <a:solidFill>
                  <a:schemeClr val="tx1"/>
                </a:solidFill>
              </a:rPr>
              <a:t>SNPs</a:t>
            </a:r>
            <a:endParaRPr lang="en-US" sz="3600" dirty="0">
              <a:solidFill>
                <a:schemeClr val="tx1"/>
              </a:solidFill>
            </a:endParaRPr>
          </a:p>
        </p:txBody>
      </p:sp>
      <p:grpSp>
        <p:nvGrpSpPr>
          <p:cNvPr id="5" name="Group 12"/>
          <p:cNvGrpSpPr/>
          <p:nvPr/>
        </p:nvGrpSpPr>
        <p:grpSpPr>
          <a:xfrm>
            <a:off x="539552" y="1772816"/>
            <a:ext cx="8208912" cy="4320480"/>
            <a:chOff x="539552" y="1772816"/>
            <a:chExt cx="8208912" cy="4320480"/>
          </a:xfrm>
        </p:grpSpPr>
        <p:grpSp>
          <p:nvGrpSpPr>
            <p:cNvPr id="6" name="Gruppo 15"/>
            <p:cNvGrpSpPr/>
            <p:nvPr/>
          </p:nvGrpSpPr>
          <p:grpSpPr>
            <a:xfrm>
              <a:off x="539552" y="1772816"/>
              <a:ext cx="6948264" cy="4320480"/>
              <a:chOff x="0" y="476672"/>
              <a:chExt cx="3588558" cy="2952328"/>
            </a:xfrm>
          </p:grpSpPr>
          <p:pic>
            <p:nvPicPr>
              <p:cNvPr id="11" name="Picture 3" descr="http://www.aic-belgium.net/IMAGEBANK/cells/macrophage.png?PHPSESSID=8a125386e6999bb5078b8eea0b72d0fb"/>
              <p:cNvPicPr>
                <a:picLocks noChangeAspect="1" noChangeArrowheads="1"/>
              </p:cNvPicPr>
              <p:nvPr/>
            </p:nvPicPr>
            <p:blipFill>
              <a:blip r:embed="rId2" cstate="print"/>
              <a:srcRect/>
              <a:stretch>
                <a:fillRect/>
              </a:stretch>
            </p:blipFill>
            <p:spPr bwMode="auto">
              <a:xfrm>
                <a:off x="0" y="476672"/>
                <a:ext cx="3203848" cy="2952328"/>
              </a:xfrm>
              <a:prstGeom prst="rect">
                <a:avLst/>
              </a:prstGeom>
              <a:noFill/>
            </p:spPr>
          </p:pic>
          <p:pic>
            <p:nvPicPr>
              <p:cNvPr id="12" name="Picture 1"/>
              <p:cNvPicPr>
                <a:picLocks noChangeAspect="1" noChangeArrowheads="1"/>
              </p:cNvPicPr>
              <p:nvPr/>
            </p:nvPicPr>
            <p:blipFill>
              <a:blip r:embed="rId3" cstate="print"/>
              <a:srcRect/>
              <a:stretch>
                <a:fillRect/>
              </a:stretch>
            </p:blipFill>
            <p:spPr bwMode="auto">
              <a:xfrm rot="9721386">
                <a:off x="3173060" y="1684795"/>
                <a:ext cx="415498" cy="332830"/>
              </a:xfrm>
              <a:prstGeom prst="rect">
                <a:avLst/>
              </a:prstGeom>
              <a:noFill/>
              <a:ln w="9525">
                <a:noFill/>
                <a:miter lim="800000"/>
                <a:headEnd/>
                <a:tailEnd/>
              </a:ln>
            </p:spPr>
          </p:pic>
          <p:pic>
            <p:nvPicPr>
              <p:cNvPr id="13" name="Picture 2" descr="http://www.aic-belgium.net/IMAGEBANK/receptors/Fc%20Receptor.png?PHPSESSID=8a125386e6999bb5078b8eea0b72d0fb"/>
              <p:cNvPicPr>
                <a:picLocks noChangeAspect="1" noChangeArrowheads="1"/>
              </p:cNvPicPr>
              <p:nvPr/>
            </p:nvPicPr>
            <p:blipFill>
              <a:blip r:embed="rId4" cstate="print"/>
              <a:srcRect/>
              <a:stretch>
                <a:fillRect/>
              </a:stretch>
            </p:blipFill>
            <p:spPr bwMode="auto">
              <a:xfrm rot="5400000">
                <a:off x="2731208" y="1597383"/>
                <a:ext cx="515513" cy="434330"/>
              </a:xfrm>
              <a:prstGeom prst="rect">
                <a:avLst/>
              </a:prstGeom>
              <a:noFill/>
            </p:spPr>
          </p:pic>
        </p:grpSp>
        <p:cxnSp>
          <p:nvCxnSpPr>
            <p:cNvPr id="7" name="Straight Arrow Connector 7"/>
            <p:cNvCxnSpPr/>
            <p:nvPr/>
          </p:nvCxnSpPr>
          <p:spPr>
            <a:xfrm rot="5400000">
              <a:off x="7056276" y="2744924"/>
              <a:ext cx="792088" cy="43204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rot="5400000">
              <a:off x="5940152" y="2852936"/>
              <a:ext cx="86409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0"/>
            <p:cNvSpPr txBox="1"/>
            <p:nvPr/>
          </p:nvSpPr>
          <p:spPr>
            <a:xfrm>
              <a:off x="5652120" y="1772816"/>
              <a:ext cx="1440160" cy="646331"/>
            </a:xfrm>
            <a:prstGeom prst="rect">
              <a:avLst/>
            </a:prstGeom>
            <a:noFill/>
          </p:spPr>
          <p:txBody>
            <a:bodyPr wrap="square" rtlCol="0">
              <a:spAutoFit/>
            </a:bodyPr>
            <a:lstStyle/>
            <a:p>
              <a:r>
                <a:rPr lang="en-US" dirty="0" smtClean="0"/>
                <a:t>FcgRIIIa or FcgRIIa</a:t>
              </a:r>
              <a:endParaRPr lang="en-US" dirty="0"/>
            </a:p>
          </p:txBody>
        </p:sp>
        <p:sp>
          <p:nvSpPr>
            <p:cNvPr id="10" name="TextBox 11"/>
            <p:cNvSpPr txBox="1"/>
            <p:nvPr/>
          </p:nvSpPr>
          <p:spPr>
            <a:xfrm>
              <a:off x="7092280" y="1918573"/>
              <a:ext cx="1656184" cy="646331"/>
            </a:xfrm>
            <a:prstGeom prst="rect">
              <a:avLst/>
            </a:prstGeom>
            <a:noFill/>
          </p:spPr>
          <p:txBody>
            <a:bodyPr wrap="square" rtlCol="0">
              <a:spAutoFit/>
            </a:bodyPr>
            <a:lstStyle/>
            <a:p>
              <a:r>
                <a:rPr lang="en-US" dirty="0" smtClean="0"/>
                <a:t>Trastuzumab</a:t>
              </a:r>
            </a:p>
            <a:p>
              <a:r>
                <a:rPr lang="en-US" dirty="0" smtClean="0"/>
                <a:t>       IgG1</a:t>
              </a:r>
              <a:endParaRPr lang="en-US"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FF00"/>
                </a:solidFill>
              </a:rPr>
              <a:t>FcgRIIIa</a:t>
            </a:r>
            <a:r>
              <a:rPr lang="it-IT" dirty="0" smtClean="0">
                <a:solidFill>
                  <a:srgbClr val="FFFF00"/>
                </a:solidFill>
              </a:rPr>
              <a:t> F158V </a:t>
            </a:r>
            <a:r>
              <a:rPr lang="it-IT" dirty="0" err="1" smtClean="0">
                <a:solidFill>
                  <a:srgbClr val="FFFF00"/>
                </a:solidFill>
              </a:rPr>
              <a:t>Polymorphism</a:t>
            </a:r>
            <a:endParaRPr lang="it-IT" dirty="0">
              <a:solidFill>
                <a:srgbClr val="FFFF00"/>
              </a:solidFill>
            </a:endParaRPr>
          </a:p>
        </p:txBody>
      </p:sp>
      <p:sp>
        <p:nvSpPr>
          <p:cNvPr id="3" name="Segnaposto contenuto 2"/>
          <p:cNvSpPr>
            <a:spLocks noGrp="1"/>
          </p:cNvSpPr>
          <p:nvPr>
            <p:ph idx="1"/>
          </p:nvPr>
        </p:nvSpPr>
        <p:spPr/>
        <p:txBody>
          <a:bodyPr/>
          <a:lstStyle/>
          <a:p>
            <a:pPr algn="ctr"/>
            <a:endParaRPr lang="it-IT" b="1" dirty="0" smtClean="0"/>
          </a:p>
          <a:p>
            <a:pPr algn="ctr"/>
            <a:endParaRPr lang="it-IT" b="1" dirty="0" smtClean="0"/>
          </a:p>
          <a:p>
            <a:pPr algn="ctr"/>
            <a:endParaRPr lang="it-IT" b="1" dirty="0" smtClean="0"/>
          </a:p>
        </p:txBody>
      </p:sp>
      <p:pic>
        <p:nvPicPr>
          <p:cNvPr id="32770" name="Picture 2"/>
          <p:cNvPicPr>
            <a:picLocks noChangeAspect="1" noChangeArrowheads="1"/>
          </p:cNvPicPr>
          <p:nvPr/>
        </p:nvPicPr>
        <p:blipFill>
          <a:blip r:embed="rId3" cstate="print"/>
          <a:srcRect l="10040" t="48712" r="3139" b="12067"/>
          <a:stretch>
            <a:fillRect/>
          </a:stretch>
        </p:blipFill>
        <p:spPr bwMode="auto">
          <a:xfrm>
            <a:off x="35496" y="1484784"/>
            <a:ext cx="9073008" cy="2376264"/>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l="8859" t="44916" r="2548" b="12146"/>
          <a:stretch>
            <a:fillRect/>
          </a:stretch>
        </p:blipFill>
        <p:spPr bwMode="auto">
          <a:xfrm>
            <a:off x="0" y="3789040"/>
            <a:ext cx="9144000" cy="3068959"/>
          </a:xfrm>
          <a:prstGeom prst="rect">
            <a:avLst/>
          </a:prstGeom>
          <a:noFill/>
          <a:ln w="9525">
            <a:noFill/>
            <a:miter lim="800000"/>
            <a:headEnd/>
            <a:tailEnd/>
          </a:ln>
          <a:effectLst/>
        </p:spPr>
      </p:pic>
      <p:sp>
        <p:nvSpPr>
          <p:cNvPr id="6" name="CasellaDiTesto 5"/>
          <p:cNvSpPr txBox="1"/>
          <p:nvPr/>
        </p:nvSpPr>
        <p:spPr>
          <a:xfrm>
            <a:off x="2555776" y="1844824"/>
            <a:ext cx="720080" cy="369332"/>
          </a:xfrm>
          <a:prstGeom prst="rect">
            <a:avLst/>
          </a:prstGeom>
          <a:noFill/>
        </p:spPr>
        <p:txBody>
          <a:bodyPr wrap="square" rtlCol="0">
            <a:spAutoFit/>
          </a:bodyPr>
          <a:lstStyle/>
          <a:p>
            <a:r>
              <a:rPr lang="it-IT" b="1" dirty="0" smtClean="0">
                <a:solidFill>
                  <a:srgbClr val="FF0000"/>
                </a:solidFill>
              </a:rPr>
              <a:t>A/C</a:t>
            </a:r>
            <a:endParaRPr lang="it-IT" b="1" dirty="0">
              <a:solidFill>
                <a:srgbClr val="FF0000"/>
              </a:solidFill>
            </a:endParaRPr>
          </a:p>
        </p:txBody>
      </p:sp>
      <p:sp>
        <p:nvSpPr>
          <p:cNvPr id="7" name="CasellaDiTesto 6"/>
          <p:cNvSpPr txBox="1"/>
          <p:nvPr/>
        </p:nvSpPr>
        <p:spPr>
          <a:xfrm>
            <a:off x="2555776" y="5075892"/>
            <a:ext cx="720080" cy="369332"/>
          </a:xfrm>
          <a:prstGeom prst="rect">
            <a:avLst/>
          </a:prstGeom>
          <a:noFill/>
        </p:spPr>
        <p:txBody>
          <a:bodyPr wrap="square" rtlCol="0">
            <a:spAutoFit/>
          </a:bodyPr>
          <a:lstStyle/>
          <a:p>
            <a:r>
              <a:rPr lang="it-IT" b="1" dirty="0" smtClean="0">
                <a:solidFill>
                  <a:srgbClr val="FF0000"/>
                </a:solidFill>
              </a:rPr>
              <a:t>C/</a:t>
            </a:r>
            <a:r>
              <a:rPr lang="it-IT" b="1" dirty="0" err="1" smtClean="0">
                <a:solidFill>
                  <a:srgbClr val="FF0000"/>
                </a:solidFill>
              </a:rPr>
              <a:t>C</a:t>
            </a:r>
            <a:endParaRPr lang="it-IT" b="1" dirty="0">
              <a:solidFill>
                <a:srgbClr val="FF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28575" y="38100"/>
            <a:ext cx="9086850" cy="6781800"/>
          </a:xfrm>
          <a:prstGeom prst="rect">
            <a:avLst/>
          </a:prstGeom>
          <a:noFill/>
          <a:ln w="9525">
            <a:noFill/>
            <a:miter lim="800000"/>
            <a:headEnd/>
            <a:tailEnd/>
          </a:ln>
        </p:spPr>
      </p:pic>
      <p:sp>
        <p:nvSpPr>
          <p:cNvPr id="3" name="CasellaDiTesto 2"/>
          <p:cNvSpPr txBox="1"/>
          <p:nvPr/>
        </p:nvSpPr>
        <p:spPr>
          <a:xfrm>
            <a:off x="467544" y="260648"/>
            <a:ext cx="5328592" cy="477054"/>
          </a:xfrm>
          <a:prstGeom prst="rect">
            <a:avLst/>
          </a:prstGeom>
          <a:noFill/>
        </p:spPr>
        <p:txBody>
          <a:bodyPr wrap="square" rtlCol="0">
            <a:spAutoFit/>
          </a:bodyPr>
          <a:lstStyle/>
          <a:p>
            <a:r>
              <a:rPr lang="it-IT" sz="2500" b="1" dirty="0" smtClean="0"/>
              <a:t>High </a:t>
            </a:r>
            <a:r>
              <a:rPr lang="it-IT" sz="2500" b="1" dirty="0" err="1" smtClean="0"/>
              <a:t>Resolution</a:t>
            </a:r>
            <a:r>
              <a:rPr lang="it-IT" sz="2500" b="1" dirty="0" smtClean="0"/>
              <a:t> </a:t>
            </a:r>
            <a:r>
              <a:rPr lang="it-IT" sz="2500" b="1" dirty="0" err="1" smtClean="0"/>
              <a:t>Melting</a:t>
            </a:r>
            <a:r>
              <a:rPr lang="it-IT" sz="2500" b="1" dirty="0" smtClean="0"/>
              <a:t> (</a:t>
            </a:r>
            <a:r>
              <a:rPr lang="it-IT" sz="2500" b="1" dirty="0" smtClean="0">
                <a:solidFill>
                  <a:srgbClr val="FF0000"/>
                </a:solidFill>
              </a:rPr>
              <a:t>HRM</a:t>
            </a:r>
            <a:r>
              <a:rPr lang="it-IT" sz="2500" b="1" dirty="0" smtClean="0"/>
              <a:t>)</a:t>
            </a:r>
            <a:endParaRPr lang="it-IT" sz="25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t="2682" r="4252" b="26240"/>
          <a:stretch>
            <a:fillRect/>
          </a:stretch>
        </p:blipFill>
        <p:spPr bwMode="auto">
          <a:xfrm>
            <a:off x="0" y="0"/>
            <a:ext cx="9144000" cy="6858000"/>
          </a:xfrm>
          <a:prstGeom prst="rect">
            <a:avLst/>
          </a:prstGeom>
          <a:noFill/>
          <a:ln w="9525">
            <a:noFill/>
            <a:miter lim="800000"/>
            <a:headEnd/>
            <a:tailEnd/>
          </a:ln>
          <a:effectLst/>
        </p:spPr>
      </p:pic>
      <p:sp>
        <p:nvSpPr>
          <p:cNvPr id="3" name="Rettangolo 2"/>
          <p:cNvSpPr/>
          <p:nvPr/>
        </p:nvSpPr>
        <p:spPr>
          <a:xfrm>
            <a:off x="7452320" y="332656"/>
            <a:ext cx="432048" cy="122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r="5593" b="2306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ntibody molecule"/>
          <p:cNvPicPr>
            <a:picLocks noChangeAspect="1" noChangeArrowheads="1"/>
          </p:cNvPicPr>
          <p:nvPr/>
        </p:nvPicPr>
        <p:blipFill>
          <a:blip r:embed="rId2" cstate="print"/>
          <a:srcRect l="1220" t="1798" r="1220" b="2912"/>
          <a:stretch>
            <a:fillRect/>
          </a:stretch>
        </p:blipFill>
        <p:spPr bwMode="auto">
          <a:xfrm rot="10800000">
            <a:off x="2195736" y="0"/>
            <a:ext cx="4680520" cy="2808311"/>
          </a:xfrm>
          <a:prstGeom prst="rect">
            <a:avLst/>
          </a:prstGeom>
          <a:noFill/>
          <a:ln>
            <a:noFill/>
          </a:ln>
        </p:spPr>
      </p:pic>
      <p:pic>
        <p:nvPicPr>
          <p:cNvPr id="11267" name="Picture 3"/>
          <p:cNvPicPr>
            <a:picLocks noChangeAspect="1" noChangeArrowheads="1"/>
          </p:cNvPicPr>
          <p:nvPr/>
        </p:nvPicPr>
        <p:blipFill>
          <a:blip r:embed="rId3" cstate="print"/>
          <a:srcRect/>
          <a:stretch>
            <a:fillRect/>
          </a:stretch>
        </p:blipFill>
        <p:spPr bwMode="auto">
          <a:xfrm rot="10198505">
            <a:off x="2738415" y="3496725"/>
            <a:ext cx="1656184" cy="1364290"/>
          </a:xfrm>
          <a:prstGeom prst="rect">
            <a:avLst/>
          </a:prstGeom>
          <a:noFill/>
          <a:ln w="9525">
            <a:noFill/>
            <a:miter lim="800000"/>
            <a:headEnd/>
            <a:tailEnd/>
          </a:ln>
        </p:spPr>
      </p:pic>
      <p:pic>
        <p:nvPicPr>
          <p:cNvPr id="11269" name="Picture 5" descr="http://www.invitrogen.com/etc/medialib/en/images/ics_organized/References/the-handbook/Technical-Notes-Product-Highlights.Par.1854.Image.250.251.1.s001252-gif.gif"/>
          <p:cNvPicPr>
            <a:picLocks noChangeAspect="1" noChangeArrowheads="1"/>
          </p:cNvPicPr>
          <p:nvPr/>
        </p:nvPicPr>
        <p:blipFill>
          <a:blip r:embed="rId4" cstate="print"/>
          <a:srcRect l="5229" t="5208" r="654" b="1049"/>
          <a:stretch>
            <a:fillRect/>
          </a:stretch>
        </p:blipFill>
        <p:spPr bwMode="auto">
          <a:xfrm rot="11630849">
            <a:off x="5124752" y="3477697"/>
            <a:ext cx="1296144" cy="1296144"/>
          </a:xfrm>
          <a:prstGeom prst="rect">
            <a:avLst/>
          </a:prstGeom>
          <a:noFill/>
        </p:spPr>
      </p:pic>
      <p:pic>
        <p:nvPicPr>
          <p:cNvPr id="11271" name="Picture 7" descr="http://www.jablonskidiagram.com/image/illust_her2.jpg"/>
          <p:cNvPicPr>
            <a:picLocks noChangeAspect="1" noChangeArrowheads="1"/>
          </p:cNvPicPr>
          <p:nvPr/>
        </p:nvPicPr>
        <p:blipFill>
          <a:blip r:embed="rId5" cstate="print"/>
          <a:srcRect/>
          <a:stretch>
            <a:fillRect/>
          </a:stretch>
        </p:blipFill>
        <p:spPr bwMode="auto">
          <a:xfrm>
            <a:off x="2699792" y="5508231"/>
            <a:ext cx="3168352" cy="1377153"/>
          </a:xfrm>
          <a:prstGeom prst="rect">
            <a:avLst/>
          </a:prstGeom>
          <a:noFill/>
        </p:spPr>
      </p:pic>
      <p:cxnSp>
        <p:nvCxnSpPr>
          <p:cNvPr id="9" name="Connettore 2 8"/>
          <p:cNvCxnSpPr/>
          <p:nvPr/>
        </p:nvCxnSpPr>
        <p:spPr>
          <a:xfrm rot="16200000" flipH="1">
            <a:off x="2483769" y="2348880"/>
            <a:ext cx="1944216"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16200000" flipH="1">
            <a:off x="3383867" y="4833156"/>
            <a:ext cx="1008112" cy="5040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6200000" flipH="1">
            <a:off x="5256076" y="2744925"/>
            <a:ext cx="720080"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5400000">
            <a:off x="4896036" y="4545124"/>
            <a:ext cx="792088" cy="7200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64288" y="3573016"/>
            <a:ext cx="1080120" cy="1200329"/>
          </a:xfrm>
          <a:prstGeom prst="rect">
            <a:avLst/>
          </a:prstGeom>
          <a:noFill/>
        </p:spPr>
        <p:txBody>
          <a:bodyPr wrap="square" rtlCol="0">
            <a:spAutoFit/>
          </a:bodyPr>
          <a:lstStyle/>
          <a:p>
            <a:r>
              <a:rPr lang="en-US" b="1" dirty="0" smtClean="0">
                <a:solidFill>
                  <a:srgbClr val="FF0000"/>
                </a:solidFill>
              </a:rPr>
              <a:t>IgG and Fab attack equally</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ea typeface="msgothic" charset="0"/>
                <a:cs typeface="msgothic" charset="0"/>
              </a:rPr>
              <a:t>In vitro and in vivo effects of trastuzumab-F(ab′)2.</a:t>
            </a:r>
          </a:p>
        </p:txBody>
      </p:sp>
      <p:pic>
        <p:nvPicPr>
          <p:cNvPr id="3074" name="Picture 2"/>
          <p:cNvPicPr>
            <a:picLocks noChangeAspect="1" noChangeArrowheads="1"/>
          </p:cNvPicPr>
          <p:nvPr/>
        </p:nvPicPr>
        <p:blipFill>
          <a:blip r:embed="rId3" cstate="print"/>
          <a:srcRect/>
          <a:stretch>
            <a:fillRect/>
          </a:stretch>
        </p:blipFill>
        <p:spPr bwMode="auto">
          <a:xfrm>
            <a:off x="0" y="6270419"/>
            <a:ext cx="9142560" cy="326915"/>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376800" y="979303"/>
            <a:ext cx="2394720" cy="4893634"/>
          </a:xfrm>
          <a:prstGeom prst="rect">
            <a:avLst/>
          </a:prstGeom>
          <a:noFill/>
          <a:ln w="9525">
            <a:noFill/>
            <a:round/>
            <a:headEnd/>
            <a:tailEnd/>
          </a:ln>
          <a:effectLst/>
        </p:spPr>
      </p:pic>
      <p:sp>
        <p:nvSpPr>
          <p:cNvPr id="3076" name="Text Box 4"/>
          <p:cNvSpPr txBox="1">
            <a:spLocks noChangeArrowheads="1"/>
          </p:cNvSpPr>
          <p:nvPr/>
        </p:nvSpPr>
        <p:spPr bwMode="auto">
          <a:xfrm>
            <a:off x="337680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Barok M et al. Mol Cancer Ther 2007;6:2065-2072</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ea typeface="msgothic" charset="0"/>
                <a:cs typeface="msgothic" charset="0"/>
              </a:rPr>
              <a:t>©2007 by American Association for Cancer Research</a:t>
            </a:r>
          </a:p>
        </p:txBody>
      </p:sp>
      <p:cxnSp>
        <p:nvCxnSpPr>
          <p:cNvPr id="8" name="Connettore 2 7"/>
          <p:cNvCxnSpPr/>
          <p:nvPr/>
        </p:nvCxnSpPr>
        <p:spPr>
          <a:xfrm flipH="1">
            <a:off x="5004048" y="3501008"/>
            <a:ext cx="115212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4932040" y="3653408"/>
            <a:ext cx="1376536" cy="639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5643736" y="3933056"/>
            <a:ext cx="1376536" cy="639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6156176" y="2996952"/>
            <a:ext cx="1152128" cy="369332"/>
          </a:xfrm>
          <a:prstGeom prst="rect">
            <a:avLst/>
          </a:prstGeom>
          <a:noFill/>
        </p:spPr>
        <p:txBody>
          <a:bodyPr wrap="square" rtlCol="0">
            <a:spAutoFit/>
          </a:bodyPr>
          <a:lstStyle/>
          <a:p>
            <a:r>
              <a:rPr lang="it-IT" dirty="0" smtClean="0"/>
              <a:t>Saline </a:t>
            </a:r>
            <a:endParaRPr lang="it-IT" dirty="0"/>
          </a:p>
        </p:txBody>
      </p:sp>
      <p:sp>
        <p:nvSpPr>
          <p:cNvPr id="13" name="CasellaDiTesto 12"/>
          <p:cNvSpPr txBox="1"/>
          <p:nvPr/>
        </p:nvSpPr>
        <p:spPr>
          <a:xfrm>
            <a:off x="6372200" y="3347700"/>
            <a:ext cx="1152128" cy="369332"/>
          </a:xfrm>
          <a:prstGeom prst="rect">
            <a:avLst/>
          </a:prstGeom>
          <a:noFill/>
        </p:spPr>
        <p:txBody>
          <a:bodyPr wrap="square" rtlCol="0">
            <a:spAutoFit/>
          </a:bodyPr>
          <a:lstStyle/>
          <a:p>
            <a:r>
              <a:rPr lang="it-IT" dirty="0" err="1" smtClean="0"/>
              <a:t>Fab</a:t>
            </a:r>
            <a:r>
              <a:rPr lang="it-IT" dirty="0" smtClean="0"/>
              <a:t>’ </a:t>
            </a:r>
            <a:endParaRPr lang="it-IT" dirty="0"/>
          </a:p>
        </p:txBody>
      </p:sp>
      <p:sp>
        <p:nvSpPr>
          <p:cNvPr id="14" name="CasellaDiTesto 13"/>
          <p:cNvSpPr txBox="1"/>
          <p:nvPr/>
        </p:nvSpPr>
        <p:spPr>
          <a:xfrm>
            <a:off x="7092280" y="3645024"/>
            <a:ext cx="1152128" cy="369332"/>
          </a:xfrm>
          <a:prstGeom prst="rect">
            <a:avLst/>
          </a:prstGeom>
          <a:noFill/>
        </p:spPr>
        <p:txBody>
          <a:bodyPr wrap="square" rtlCol="0">
            <a:spAutoFit/>
          </a:bodyPr>
          <a:lstStyle/>
          <a:p>
            <a:r>
              <a:rPr lang="it-IT" dirty="0" err="1" smtClean="0"/>
              <a:t>IgG</a:t>
            </a:r>
            <a:r>
              <a:rPr lang="it-IT" dirty="0" smtClean="0"/>
              <a:t> </a:t>
            </a:r>
            <a:endParaRPr lang="it-IT" dirty="0"/>
          </a:p>
        </p:txBody>
      </p:sp>
      <p:sp>
        <p:nvSpPr>
          <p:cNvPr id="15" name="TextBox 14"/>
          <p:cNvSpPr txBox="1"/>
          <p:nvPr/>
        </p:nvSpPr>
        <p:spPr>
          <a:xfrm>
            <a:off x="1619672" y="2051556"/>
            <a:ext cx="1224136" cy="369332"/>
          </a:xfrm>
          <a:prstGeom prst="rect">
            <a:avLst/>
          </a:prstGeom>
          <a:noFill/>
        </p:spPr>
        <p:txBody>
          <a:bodyPr wrap="square" rtlCol="0">
            <a:spAutoFit/>
          </a:bodyPr>
          <a:lstStyle/>
          <a:p>
            <a:r>
              <a:rPr lang="en-GB" b="1" dirty="0" smtClean="0">
                <a:solidFill>
                  <a:schemeClr val="accent3">
                    <a:lumMod val="75000"/>
                  </a:schemeClr>
                </a:solidFill>
                <a:ea typeface="msgothic" charset="0"/>
                <a:cs typeface="msgothic" charset="0"/>
              </a:rPr>
              <a:t>In vitro</a:t>
            </a:r>
            <a:endParaRPr lang="en-US" dirty="0">
              <a:solidFill>
                <a:schemeClr val="accent3">
                  <a:lumMod val="75000"/>
                </a:schemeClr>
              </a:solidFill>
            </a:endParaRPr>
          </a:p>
        </p:txBody>
      </p:sp>
      <p:sp>
        <p:nvSpPr>
          <p:cNvPr id="16" name="Rectangle 15"/>
          <p:cNvSpPr/>
          <p:nvPr/>
        </p:nvSpPr>
        <p:spPr>
          <a:xfrm>
            <a:off x="1619672" y="4221088"/>
            <a:ext cx="979755" cy="369332"/>
          </a:xfrm>
          <a:prstGeom prst="rect">
            <a:avLst/>
          </a:prstGeom>
        </p:spPr>
        <p:txBody>
          <a:bodyPr wrap="none">
            <a:spAutoFit/>
          </a:bodyPr>
          <a:lstStyle/>
          <a:p>
            <a:r>
              <a:rPr lang="en-GB" b="1" dirty="0" smtClean="0">
                <a:solidFill>
                  <a:srgbClr val="00B050"/>
                </a:solidFill>
                <a:ea typeface="msgothic" charset="0"/>
                <a:cs typeface="msgothic" charset="0"/>
              </a:rPr>
              <a:t>In vivo </a:t>
            </a:r>
            <a:endParaRPr lang="en-US" dirty="0">
              <a:solidFill>
                <a:srgbClr val="00B05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ea typeface="msgothic" charset="0"/>
                <a:cs typeface="msgothic" charset="0"/>
              </a:rPr>
              <a:t>In </a:t>
            </a:r>
            <a:r>
              <a:rPr lang="en-GB" sz="1500" b="1" dirty="0">
                <a:solidFill>
                  <a:srgbClr val="FF0000"/>
                </a:solidFill>
                <a:ea typeface="msgothic" charset="0"/>
                <a:cs typeface="msgothic" charset="0"/>
              </a:rPr>
              <a:t>vitro trastuzumab-mediated </a:t>
            </a:r>
            <a:r>
              <a:rPr lang="en-GB" sz="1500" b="1" dirty="0">
                <a:solidFill>
                  <a:srgbClr val="0000FF"/>
                </a:solidFill>
                <a:ea typeface="msgothic" charset="0"/>
                <a:cs typeface="msgothic" charset="0"/>
              </a:rPr>
              <a:t>ADCC</a:t>
            </a:r>
            <a:r>
              <a:rPr lang="en-GB" sz="1500" b="1" dirty="0">
                <a:solidFill>
                  <a:srgbClr val="FF0000"/>
                </a:solidFill>
                <a:ea typeface="msgothic" charset="0"/>
                <a:cs typeface="msgothic" charset="0"/>
              </a:rPr>
              <a:t> </a:t>
            </a:r>
            <a:r>
              <a:rPr lang="en-GB" sz="1500" b="1" dirty="0">
                <a:solidFill>
                  <a:srgbClr val="000000"/>
                </a:solidFill>
                <a:ea typeface="msgothic" charset="0"/>
                <a:cs typeface="msgothic" charset="0"/>
              </a:rPr>
              <a:t>against ErbB2-positive tumor cells.</a:t>
            </a:r>
          </a:p>
        </p:txBody>
      </p:sp>
      <p:pic>
        <p:nvPicPr>
          <p:cNvPr id="3074" name="Picture 2"/>
          <p:cNvPicPr>
            <a:picLocks noChangeAspect="1" noChangeArrowheads="1"/>
          </p:cNvPicPr>
          <p:nvPr/>
        </p:nvPicPr>
        <p:blipFill>
          <a:blip r:embed="rId3" cstate="print"/>
          <a:srcRect/>
          <a:stretch>
            <a:fillRect/>
          </a:stretch>
        </p:blipFill>
        <p:spPr bwMode="auto">
          <a:xfrm>
            <a:off x="0" y="6270419"/>
            <a:ext cx="9142560" cy="326915"/>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l="2283" r="50041"/>
          <a:stretch>
            <a:fillRect/>
          </a:stretch>
        </p:blipFill>
        <p:spPr bwMode="auto">
          <a:xfrm>
            <a:off x="2051720" y="979303"/>
            <a:ext cx="4032448" cy="4893634"/>
          </a:xfrm>
          <a:prstGeom prst="rect">
            <a:avLst/>
          </a:prstGeom>
          <a:noFill/>
          <a:ln w="9525">
            <a:noFill/>
            <a:round/>
            <a:headEnd/>
            <a:tailEnd/>
          </a:ln>
          <a:effectLst/>
        </p:spPr>
      </p:pic>
      <p:sp>
        <p:nvSpPr>
          <p:cNvPr id="3076" name="Text Box 4"/>
          <p:cNvSpPr txBox="1">
            <a:spLocks noChangeArrowheads="1"/>
          </p:cNvSpPr>
          <p:nvPr/>
        </p:nvSpPr>
        <p:spPr bwMode="auto">
          <a:xfrm>
            <a:off x="193104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Barok M et al. Mol Cancer Ther 2007;6:2065-2072</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ea typeface="msgothic" charset="0"/>
                <a:cs typeface="msgothic" charset="0"/>
              </a:rPr>
              <a:t>©2007 by American Association for Cancer Research</a:t>
            </a:r>
          </a:p>
        </p:txBody>
      </p:sp>
      <p:sp>
        <p:nvSpPr>
          <p:cNvPr id="7" name="CasellaDiTesto 6"/>
          <p:cNvSpPr txBox="1"/>
          <p:nvPr/>
        </p:nvSpPr>
        <p:spPr>
          <a:xfrm>
            <a:off x="7236296" y="1052736"/>
            <a:ext cx="720080" cy="369332"/>
          </a:xfrm>
          <a:prstGeom prst="rect">
            <a:avLst/>
          </a:prstGeom>
          <a:noFill/>
        </p:spPr>
        <p:txBody>
          <a:bodyPr wrap="square" rtlCol="0">
            <a:spAutoFit/>
          </a:bodyPr>
          <a:lstStyle/>
          <a:p>
            <a:r>
              <a:rPr lang="it-IT" b="1" dirty="0" err="1" smtClean="0">
                <a:solidFill>
                  <a:srgbClr val="FF0000"/>
                </a:solidFill>
              </a:rPr>
              <a:t>IgG</a:t>
            </a:r>
            <a:endParaRPr lang="it-IT" b="1" dirty="0">
              <a:solidFill>
                <a:srgbClr val="FF0000"/>
              </a:solidFill>
            </a:endParaRPr>
          </a:p>
        </p:txBody>
      </p:sp>
      <p:sp>
        <p:nvSpPr>
          <p:cNvPr id="8" name="CasellaDiTesto 7"/>
          <p:cNvSpPr txBox="1"/>
          <p:nvPr/>
        </p:nvSpPr>
        <p:spPr>
          <a:xfrm>
            <a:off x="7308304" y="2195572"/>
            <a:ext cx="1584176" cy="369332"/>
          </a:xfrm>
          <a:prstGeom prst="rect">
            <a:avLst/>
          </a:prstGeom>
          <a:noFill/>
        </p:spPr>
        <p:txBody>
          <a:bodyPr wrap="square" rtlCol="0">
            <a:spAutoFit/>
          </a:bodyPr>
          <a:lstStyle/>
          <a:p>
            <a:r>
              <a:rPr lang="en-GB" b="1" dirty="0" smtClean="0">
                <a:solidFill>
                  <a:srgbClr val="FF0000"/>
                </a:solidFill>
              </a:rPr>
              <a:t>Fab′</a:t>
            </a:r>
            <a:endParaRPr lang="it-IT" b="1" dirty="0">
              <a:solidFill>
                <a:srgbClr val="FF0000"/>
              </a:solidFill>
            </a:endParaRPr>
          </a:p>
        </p:txBody>
      </p:sp>
      <p:sp>
        <p:nvSpPr>
          <p:cNvPr id="9" name="CasellaDiTesto 8"/>
          <p:cNvSpPr txBox="1"/>
          <p:nvPr/>
        </p:nvSpPr>
        <p:spPr>
          <a:xfrm>
            <a:off x="7308304" y="2483604"/>
            <a:ext cx="1368152" cy="369332"/>
          </a:xfrm>
          <a:prstGeom prst="rect">
            <a:avLst/>
          </a:prstGeom>
          <a:noFill/>
        </p:spPr>
        <p:txBody>
          <a:bodyPr wrap="square" rtlCol="0">
            <a:spAutoFit/>
          </a:bodyPr>
          <a:lstStyle/>
          <a:p>
            <a:r>
              <a:rPr lang="en-GB" b="1" dirty="0" smtClean="0">
                <a:solidFill>
                  <a:srgbClr val="FF0000"/>
                </a:solidFill>
              </a:rPr>
              <a:t>rituximab</a:t>
            </a:r>
            <a:endParaRPr lang="it-IT" b="1" dirty="0">
              <a:solidFill>
                <a:srgbClr val="FF0000"/>
              </a:solidFill>
            </a:endParaRPr>
          </a:p>
        </p:txBody>
      </p:sp>
      <p:cxnSp>
        <p:nvCxnSpPr>
          <p:cNvPr id="11" name="Connettore 2 10"/>
          <p:cNvCxnSpPr/>
          <p:nvPr/>
        </p:nvCxnSpPr>
        <p:spPr>
          <a:xfrm flipH="1">
            <a:off x="5796136" y="2420888"/>
            <a:ext cx="158417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5796136" y="2636912"/>
            <a:ext cx="158417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5724128" y="1268760"/>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7308304" y="3789040"/>
            <a:ext cx="720080" cy="369332"/>
          </a:xfrm>
          <a:prstGeom prst="rect">
            <a:avLst/>
          </a:prstGeom>
          <a:noFill/>
        </p:spPr>
        <p:txBody>
          <a:bodyPr wrap="square" rtlCol="0">
            <a:spAutoFit/>
          </a:bodyPr>
          <a:lstStyle/>
          <a:p>
            <a:r>
              <a:rPr lang="it-IT" b="1" dirty="0" err="1" smtClean="0">
                <a:solidFill>
                  <a:srgbClr val="FF0000"/>
                </a:solidFill>
              </a:rPr>
              <a:t>IgG</a:t>
            </a:r>
            <a:endParaRPr lang="it-IT" b="1" dirty="0">
              <a:solidFill>
                <a:srgbClr val="FF0000"/>
              </a:solidFill>
            </a:endParaRPr>
          </a:p>
        </p:txBody>
      </p:sp>
      <p:sp>
        <p:nvSpPr>
          <p:cNvPr id="18" name="CasellaDiTesto 17"/>
          <p:cNvSpPr txBox="1"/>
          <p:nvPr/>
        </p:nvSpPr>
        <p:spPr>
          <a:xfrm>
            <a:off x="7308304" y="4725144"/>
            <a:ext cx="1584176" cy="369332"/>
          </a:xfrm>
          <a:prstGeom prst="rect">
            <a:avLst/>
          </a:prstGeom>
          <a:noFill/>
        </p:spPr>
        <p:txBody>
          <a:bodyPr wrap="square" rtlCol="0">
            <a:spAutoFit/>
          </a:bodyPr>
          <a:lstStyle/>
          <a:p>
            <a:r>
              <a:rPr lang="en-GB" b="1" dirty="0" smtClean="0">
                <a:solidFill>
                  <a:srgbClr val="FF0000"/>
                </a:solidFill>
              </a:rPr>
              <a:t>Fab′</a:t>
            </a:r>
            <a:endParaRPr lang="it-IT" b="1" dirty="0">
              <a:solidFill>
                <a:srgbClr val="FF0000"/>
              </a:solidFill>
            </a:endParaRPr>
          </a:p>
        </p:txBody>
      </p:sp>
      <p:sp>
        <p:nvSpPr>
          <p:cNvPr id="19" name="CasellaDiTesto 18"/>
          <p:cNvSpPr txBox="1"/>
          <p:nvPr/>
        </p:nvSpPr>
        <p:spPr>
          <a:xfrm>
            <a:off x="7380312" y="5085184"/>
            <a:ext cx="1368152" cy="369332"/>
          </a:xfrm>
          <a:prstGeom prst="rect">
            <a:avLst/>
          </a:prstGeom>
          <a:noFill/>
        </p:spPr>
        <p:txBody>
          <a:bodyPr wrap="square" rtlCol="0">
            <a:spAutoFit/>
          </a:bodyPr>
          <a:lstStyle/>
          <a:p>
            <a:r>
              <a:rPr lang="en-GB" b="1" dirty="0" smtClean="0">
                <a:solidFill>
                  <a:srgbClr val="FF0000"/>
                </a:solidFill>
              </a:rPr>
              <a:t>rituximab</a:t>
            </a:r>
            <a:endParaRPr lang="it-IT" b="1" dirty="0">
              <a:solidFill>
                <a:srgbClr val="FF0000"/>
              </a:solidFill>
            </a:endParaRPr>
          </a:p>
        </p:txBody>
      </p:sp>
      <p:cxnSp>
        <p:nvCxnSpPr>
          <p:cNvPr id="20" name="Connettore 2 19"/>
          <p:cNvCxnSpPr/>
          <p:nvPr/>
        </p:nvCxnSpPr>
        <p:spPr>
          <a:xfrm flipH="1">
            <a:off x="5724128" y="4077072"/>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5796136" y="522920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5796136" y="4941168"/>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7020272" y="5301208"/>
            <a:ext cx="2010487" cy="369332"/>
          </a:xfrm>
          <a:prstGeom prst="rect">
            <a:avLst/>
          </a:prstGeom>
        </p:spPr>
        <p:txBody>
          <a:bodyPr wrap="none">
            <a:spAutoFit/>
          </a:bodyPr>
          <a:lstStyle/>
          <a:p>
            <a:r>
              <a:rPr lang="it-IT" dirty="0" smtClean="0"/>
              <a:t> </a:t>
            </a:r>
            <a:r>
              <a:rPr lang="it-IT" sz="1000" dirty="0" smtClean="0"/>
              <a:t>Anti </a:t>
            </a:r>
            <a:r>
              <a:rPr lang="it-IT" sz="1000" dirty="0" smtClean="0">
                <a:hlinkClick r:id="rId5" tooltip="CD20"/>
              </a:rPr>
              <a:t>CD20</a:t>
            </a:r>
            <a:r>
              <a:rPr lang="it-IT" sz="1000" dirty="0" smtClean="0"/>
              <a:t> </a:t>
            </a:r>
            <a:r>
              <a:rPr lang="it-IT" sz="1000" dirty="0" err="1" smtClean="0"/>
              <a:t>–B-cell</a:t>
            </a:r>
            <a:r>
              <a:rPr lang="it-IT" sz="1000" dirty="0" smtClean="0"/>
              <a:t> (</a:t>
            </a:r>
            <a:r>
              <a:rPr lang="it-IT" sz="1000" dirty="0" err="1" smtClean="0"/>
              <a:t>Lymphoma</a:t>
            </a:r>
            <a:r>
              <a:rPr lang="it-IT" sz="1000" dirty="0" smtClean="0"/>
              <a:t>)</a:t>
            </a:r>
            <a:endParaRPr lang="it-IT" sz="1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FFFF00"/>
                </a:solidFill>
              </a:rPr>
              <a:t>FcgRIIIa</a:t>
            </a:r>
            <a:r>
              <a:rPr lang="it-IT" dirty="0" smtClean="0">
                <a:solidFill>
                  <a:srgbClr val="FFFF00"/>
                </a:solidFill>
              </a:rPr>
              <a:t> </a:t>
            </a:r>
            <a:r>
              <a:rPr lang="it-IT" dirty="0" smtClean="0">
                <a:solidFill>
                  <a:srgbClr val="FF0000"/>
                </a:solidFill>
              </a:rPr>
              <a:t>F158V</a:t>
            </a:r>
            <a:r>
              <a:rPr lang="it-IT" dirty="0" smtClean="0">
                <a:solidFill>
                  <a:srgbClr val="FFFF00"/>
                </a:solidFill>
              </a:rPr>
              <a:t> SNP</a:t>
            </a:r>
            <a:endParaRPr lang="it-IT" dirty="0"/>
          </a:p>
        </p:txBody>
      </p:sp>
      <p:graphicFrame>
        <p:nvGraphicFramePr>
          <p:cNvPr id="4" name="Grafico 3"/>
          <p:cNvGraphicFramePr/>
          <p:nvPr/>
        </p:nvGraphicFramePr>
        <p:xfrm>
          <a:off x="0" y="1484784"/>
          <a:ext cx="9144000" cy="453650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po 4"/>
          <p:cNvGrpSpPr/>
          <p:nvPr/>
        </p:nvGrpSpPr>
        <p:grpSpPr>
          <a:xfrm>
            <a:off x="899592" y="6102787"/>
            <a:ext cx="7272808" cy="755213"/>
            <a:chOff x="971600" y="4293096"/>
            <a:chExt cx="7272808" cy="755213"/>
          </a:xfrm>
        </p:grpSpPr>
        <p:grpSp>
          <p:nvGrpSpPr>
            <p:cNvPr id="5" name="Gruppo 19"/>
            <p:cNvGrpSpPr/>
            <p:nvPr/>
          </p:nvGrpSpPr>
          <p:grpSpPr>
            <a:xfrm>
              <a:off x="971600" y="4293096"/>
              <a:ext cx="7272808" cy="360040"/>
              <a:chOff x="899592" y="4077072"/>
              <a:chExt cx="7272808" cy="360040"/>
            </a:xfrm>
          </p:grpSpPr>
          <p:grpSp>
            <p:nvGrpSpPr>
              <p:cNvPr id="6" name="Gruppo 18"/>
              <p:cNvGrpSpPr/>
              <p:nvPr/>
            </p:nvGrpSpPr>
            <p:grpSpPr>
              <a:xfrm>
                <a:off x="899592" y="4077072"/>
                <a:ext cx="7272808" cy="360040"/>
                <a:chOff x="899592" y="5733256"/>
                <a:chExt cx="7272808" cy="360040"/>
              </a:xfrm>
            </p:grpSpPr>
            <p:sp>
              <p:nvSpPr>
                <p:cNvPr id="14" name="Rettangolo arrotondato 13"/>
                <p:cNvSpPr/>
                <p:nvPr/>
              </p:nvSpPr>
              <p:spPr>
                <a:xfrm>
                  <a:off x="899592" y="5733256"/>
                  <a:ext cx="576064" cy="360040"/>
                </a:xfrm>
                <a:prstGeom prst="round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15" name="Rettangolo arrotondato 14"/>
                <p:cNvSpPr/>
                <p:nvPr/>
              </p:nvSpPr>
              <p:spPr>
                <a:xfrm>
                  <a:off x="1475656" y="5733256"/>
                  <a:ext cx="4392488" cy="360040"/>
                </a:xfrm>
                <a:prstGeom prst="roundRect">
                  <a:avLst/>
                </a:prstGeom>
                <a:solidFill>
                  <a:srgbClr val="00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
              <p:nvSpPr>
                <p:cNvPr id="16" name="Rettangolo arrotondato 15"/>
                <p:cNvSpPr/>
                <p:nvPr/>
              </p:nvSpPr>
              <p:spPr>
                <a:xfrm>
                  <a:off x="5868144" y="5733256"/>
                  <a:ext cx="2304256" cy="360040"/>
                </a:xfrm>
                <a:prstGeom prst="round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grpSp>
          <p:sp>
            <p:nvSpPr>
              <p:cNvPr id="11" name="CasellaDiTesto 10"/>
              <p:cNvSpPr txBox="1"/>
              <p:nvPr/>
            </p:nvSpPr>
            <p:spPr>
              <a:xfrm>
                <a:off x="899592" y="4077072"/>
                <a:ext cx="720080" cy="323165"/>
              </a:xfrm>
              <a:prstGeom prst="rect">
                <a:avLst/>
              </a:prstGeom>
              <a:noFill/>
            </p:spPr>
            <p:txBody>
              <a:bodyPr wrap="square" rtlCol="0">
                <a:spAutoFit/>
              </a:bodyPr>
              <a:lstStyle/>
              <a:p>
                <a:r>
                  <a:rPr lang="it-IT" sz="1500" b="1" dirty="0" smtClean="0"/>
                  <a:t>3 %</a:t>
                </a:r>
                <a:endParaRPr lang="it-IT" sz="1500" b="1" dirty="0"/>
              </a:p>
            </p:txBody>
          </p:sp>
          <p:sp>
            <p:nvSpPr>
              <p:cNvPr id="12" name="CasellaDiTesto 11"/>
              <p:cNvSpPr txBox="1"/>
              <p:nvPr/>
            </p:nvSpPr>
            <p:spPr>
              <a:xfrm>
                <a:off x="3419872" y="4077072"/>
                <a:ext cx="720080" cy="323165"/>
              </a:xfrm>
              <a:prstGeom prst="rect">
                <a:avLst/>
              </a:prstGeom>
              <a:noFill/>
            </p:spPr>
            <p:txBody>
              <a:bodyPr wrap="square" rtlCol="0">
                <a:spAutoFit/>
              </a:bodyPr>
              <a:lstStyle/>
              <a:p>
                <a:r>
                  <a:rPr lang="it-IT" sz="1500" b="1" dirty="0" smtClean="0"/>
                  <a:t>65 %</a:t>
                </a:r>
                <a:endParaRPr lang="it-IT" sz="1500" b="1" dirty="0"/>
              </a:p>
            </p:txBody>
          </p:sp>
          <p:sp>
            <p:nvSpPr>
              <p:cNvPr id="13" name="CasellaDiTesto 12"/>
              <p:cNvSpPr txBox="1"/>
              <p:nvPr/>
            </p:nvSpPr>
            <p:spPr>
              <a:xfrm>
                <a:off x="6660232" y="4077072"/>
                <a:ext cx="720080" cy="323165"/>
              </a:xfrm>
              <a:prstGeom prst="rect">
                <a:avLst/>
              </a:prstGeom>
              <a:noFill/>
            </p:spPr>
            <p:txBody>
              <a:bodyPr wrap="square" rtlCol="0">
                <a:spAutoFit/>
              </a:bodyPr>
              <a:lstStyle/>
              <a:p>
                <a:r>
                  <a:rPr lang="it-IT" sz="1500" b="1" dirty="0" smtClean="0"/>
                  <a:t>32 %</a:t>
                </a:r>
                <a:endParaRPr lang="it-IT" sz="1500" b="1" dirty="0"/>
              </a:p>
            </p:txBody>
          </p:sp>
        </p:grpSp>
        <p:sp>
          <p:nvSpPr>
            <p:cNvPr id="7" name="CasellaDiTesto 6"/>
            <p:cNvSpPr txBox="1"/>
            <p:nvPr/>
          </p:nvSpPr>
          <p:spPr>
            <a:xfrm>
              <a:off x="6660232" y="4653136"/>
              <a:ext cx="720080" cy="323165"/>
            </a:xfrm>
            <a:prstGeom prst="rect">
              <a:avLst/>
            </a:prstGeom>
            <a:noFill/>
          </p:spPr>
          <p:txBody>
            <a:bodyPr wrap="square" rtlCol="0">
              <a:spAutoFit/>
            </a:bodyPr>
            <a:lstStyle/>
            <a:p>
              <a:r>
                <a:rPr lang="it-IT" sz="1500" b="1" dirty="0" smtClean="0">
                  <a:solidFill>
                    <a:srgbClr val="FF3399"/>
                  </a:solidFill>
                </a:rPr>
                <a:t>V/</a:t>
              </a:r>
              <a:r>
                <a:rPr lang="it-IT" sz="1500" b="1" dirty="0" err="1" smtClean="0">
                  <a:solidFill>
                    <a:srgbClr val="FF3399"/>
                  </a:solidFill>
                </a:rPr>
                <a:t>V</a:t>
              </a:r>
              <a:endParaRPr lang="it-IT" sz="1500" b="1" dirty="0">
                <a:solidFill>
                  <a:srgbClr val="FF3399"/>
                </a:solidFill>
              </a:endParaRPr>
            </a:p>
          </p:txBody>
        </p:sp>
        <p:sp>
          <p:nvSpPr>
            <p:cNvPr id="8" name="CasellaDiTesto 7"/>
            <p:cNvSpPr txBox="1"/>
            <p:nvPr/>
          </p:nvSpPr>
          <p:spPr>
            <a:xfrm>
              <a:off x="3491880" y="4725144"/>
              <a:ext cx="720080" cy="323165"/>
            </a:xfrm>
            <a:prstGeom prst="rect">
              <a:avLst/>
            </a:prstGeom>
            <a:noFill/>
          </p:spPr>
          <p:txBody>
            <a:bodyPr wrap="square" rtlCol="0">
              <a:spAutoFit/>
            </a:bodyPr>
            <a:lstStyle/>
            <a:p>
              <a:r>
                <a:rPr lang="it-IT" sz="1500" b="1" dirty="0" smtClean="0">
                  <a:solidFill>
                    <a:srgbClr val="00CC00"/>
                  </a:solidFill>
                </a:rPr>
                <a:t>F/V</a:t>
              </a:r>
              <a:endParaRPr lang="it-IT" sz="1500" b="1" dirty="0">
                <a:solidFill>
                  <a:srgbClr val="00CC00"/>
                </a:solidFill>
              </a:endParaRPr>
            </a:p>
          </p:txBody>
        </p:sp>
        <p:sp>
          <p:nvSpPr>
            <p:cNvPr id="9" name="CasellaDiTesto 8"/>
            <p:cNvSpPr txBox="1"/>
            <p:nvPr/>
          </p:nvSpPr>
          <p:spPr>
            <a:xfrm>
              <a:off x="971600" y="4725144"/>
              <a:ext cx="720080" cy="323165"/>
            </a:xfrm>
            <a:prstGeom prst="rect">
              <a:avLst/>
            </a:prstGeom>
            <a:noFill/>
          </p:spPr>
          <p:txBody>
            <a:bodyPr wrap="square" rtlCol="0">
              <a:spAutoFit/>
            </a:bodyPr>
            <a:lstStyle/>
            <a:p>
              <a:r>
                <a:rPr lang="it-IT" sz="1500" b="1" dirty="0" smtClean="0">
                  <a:solidFill>
                    <a:srgbClr val="FF0000"/>
                  </a:solidFill>
                </a:rPr>
                <a:t>F/</a:t>
              </a:r>
              <a:r>
                <a:rPr lang="it-IT" sz="1500" b="1" dirty="0" err="1" smtClean="0">
                  <a:solidFill>
                    <a:srgbClr val="FF0000"/>
                  </a:solidFill>
                </a:rPr>
                <a:t>F</a:t>
              </a:r>
              <a:endParaRPr lang="it-IT" sz="1500" b="1" dirty="0">
                <a:solidFill>
                  <a:srgbClr val="FF0000"/>
                </a:solidFill>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FFFF00"/>
                </a:solidFill>
              </a:rPr>
              <a:t>FcgRIIa</a:t>
            </a:r>
            <a:r>
              <a:rPr lang="it-IT" dirty="0" smtClean="0">
                <a:solidFill>
                  <a:srgbClr val="FFFF00"/>
                </a:solidFill>
              </a:rPr>
              <a:t> </a:t>
            </a:r>
            <a:r>
              <a:rPr lang="it-IT" dirty="0" smtClean="0">
                <a:solidFill>
                  <a:srgbClr val="FF0000"/>
                </a:solidFill>
              </a:rPr>
              <a:t>R131H</a:t>
            </a:r>
            <a:r>
              <a:rPr lang="it-IT" dirty="0" smtClean="0">
                <a:solidFill>
                  <a:srgbClr val="FFFF00"/>
                </a:solidFill>
              </a:rPr>
              <a:t> SNP</a:t>
            </a:r>
            <a:endParaRPr lang="it-IT" dirty="0">
              <a:solidFill>
                <a:srgbClr val="FFFF00"/>
              </a:solidFill>
            </a:endParaRPr>
          </a:p>
        </p:txBody>
      </p:sp>
      <p:graphicFrame>
        <p:nvGraphicFramePr>
          <p:cNvPr id="3" name="Grafico 2"/>
          <p:cNvGraphicFramePr/>
          <p:nvPr/>
        </p:nvGraphicFramePr>
        <p:xfrm>
          <a:off x="0" y="1412776"/>
          <a:ext cx="9144000" cy="5445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biooncology.com/images/biological-pathways/her-main-lg.jpg"/>
          <p:cNvPicPr>
            <a:picLocks noChangeAspect="1" noChangeArrowheads="1"/>
          </p:cNvPicPr>
          <p:nvPr/>
        </p:nvPicPr>
        <p:blipFill>
          <a:blip r:embed="rId3" cstate="print"/>
          <a:srcRect/>
          <a:stretch>
            <a:fillRect/>
          </a:stretch>
        </p:blipFill>
        <p:spPr bwMode="auto">
          <a:xfrm>
            <a:off x="0" y="-27384"/>
            <a:ext cx="9144000" cy="688538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5947" t="22148" r="1958" b="21005"/>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6012160" y="5805264"/>
            <a:ext cx="576064" cy="369332"/>
          </a:xfrm>
          <a:prstGeom prst="rect">
            <a:avLst/>
          </a:prstGeom>
          <a:noFill/>
        </p:spPr>
        <p:txBody>
          <a:bodyPr wrap="square" rtlCol="0">
            <a:spAutoFit/>
          </a:bodyPr>
          <a:lstStyle/>
          <a:p>
            <a:r>
              <a:rPr lang="it-IT" b="1" dirty="0" smtClean="0">
                <a:solidFill>
                  <a:srgbClr val="FF9900"/>
                </a:solidFill>
              </a:rPr>
              <a:t>V/</a:t>
            </a:r>
            <a:r>
              <a:rPr lang="it-IT" b="1" dirty="0" err="1" smtClean="0">
                <a:solidFill>
                  <a:srgbClr val="FF9900"/>
                </a:solidFill>
              </a:rPr>
              <a:t>V</a:t>
            </a:r>
            <a:endParaRPr lang="it-IT" b="1" dirty="0">
              <a:solidFill>
                <a:srgbClr val="FF9900"/>
              </a:solidFill>
            </a:endParaRPr>
          </a:p>
        </p:txBody>
      </p:sp>
      <p:sp>
        <p:nvSpPr>
          <p:cNvPr id="4" name="CasellaDiTesto 3"/>
          <p:cNvSpPr txBox="1"/>
          <p:nvPr/>
        </p:nvSpPr>
        <p:spPr>
          <a:xfrm>
            <a:off x="6588224" y="5805264"/>
            <a:ext cx="576064" cy="369332"/>
          </a:xfrm>
          <a:prstGeom prst="rect">
            <a:avLst/>
          </a:prstGeom>
          <a:noFill/>
        </p:spPr>
        <p:txBody>
          <a:bodyPr wrap="square" rtlCol="0">
            <a:spAutoFit/>
          </a:bodyPr>
          <a:lstStyle/>
          <a:p>
            <a:r>
              <a:rPr lang="it-IT" b="1" dirty="0" smtClean="0">
                <a:solidFill>
                  <a:srgbClr val="00CC00"/>
                </a:solidFill>
              </a:rPr>
              <a:t>F/V</a:t>
            </a:r>
            <a:endParaRPr lang="it-IT" b="1" dirty="0">
              <a:solidFill>
                <a:srgbClr val="00CC00"/>
              </a:solidFill>
            </a:endParaRPr>
          </a:p>
        </p:txBody>
      </p:sp>
      <p:sp>
        <p:nvSpPr>
          <p:cNvPr id="5" name="CasellaDiTesto 4"/>
          <p:cNvSpPr txBox="1"/>
          <p:nvPr/>
        </p:nvSpPr>
        <p:spPr>
          <a:xfrm>
            <a:off x="7164288" y="5795972"/>
            <a:ext cx="576064" cy="369332"/>
          </a:xfrm>
          <a:prstGeom prst="rect">
            <a:avLst/>
          </a:prstGeom>
          <a:noFill/>
        </p:spPr>
        <p:txBody>
          <a:bodyPr wrap="square" rtlCol="0">
            <a:spAutoFit/>
          </a:bodyPr>
          <a:lstStyle/>
          <a:p>
            <a:r>
              <a:rPr lang="it-IT" b="1" dirty="0" smtClean="0">
                <a:solidFill>
                  <a:srgbClr val="0000FF"/>
                </a:solidFill>
              </a:rPr>
              <a:t>F/</a:t>
            </a:r>
            <a:r>
              <a:rPr lang="it-IT" b="1" dirty="0" err="1" smtClean="0">
                <a:solidFill>
                  <a:srgbClr val="0000FF"/>
                </a:solidFill>
              </a:rPr>
              <a:t>F</a:t>
            </a:r>
            <a:endParaRPr lang="it-IT" b="1" dirty="0">
              <a:solidFill>
                <a:srgbClr val="0000FF"/>
              </a:solidFill>
            </a:endParaRPr>
          </a:p>
        </p:txBody>
      </p:sp>
      <p:sp>
        <p:nvSpPr>
          <p:cNvPr id="6" name="Rettangolo 5"/>
          <p:cNvSpPr/>
          <p:nvPr/>
        </p:nvSpPr>
        <p:spPr>
          <a:xfrm>
            <a:off x="5868144" y="476672"/>
            <a:ext cx="1800200" cy="59766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p:nvPr/>
        </p:nvPicPr>
        <p:blipFill>
          <a:blip r:embed="rId2" cstate="print"/>
          <a:srcRect l="17899" t="12062" r="1322" b="6156"/>
          <a:stretch>
            <a:fillRect/>
          </a:stretch>
        </p:blipFill>
        <p:spPr bwMode="auto">
          <a:xfrm>
            <a:off x="0" y="0"/>
            <a:ext cx="9144000" cy="6858000"/>
          </a:xfrm>
          <a:prstGeom prst="rect">
            <a:avLst/>
          </a:prstGeom>
          <a:noFill/>
          <a:ln w="9525">
            <a:noFill/>
            <a:miter lim="800000"/>
            <a:headEnd/>
            <a:tailEnd/>
          </a:ln>
        </p:spPr>
      </p:pic>
      <p:sp>
        <p:nvSpPr>
          <p:cNvPr id="10" name="CasellaDiTesto 9"/>
          <p:cNvSpPr txBox="1"/>
          <p:nvPr/>
        </p:nvSpPr>
        <p:spPr>
          <a:xfrm>
            <a:off x="4283968" y="3068960"/>
            <a:ext cx="1872208" cy="369332"/>
          </a:xfrm>
          <a:prstGeom prst="rect">
            <a:avLst/>
          </a:prstGeom>
          <a:noFill/>
        </p:spPr>
        <p:txBody>
          <a:bodyPr wrap="square" rtlCol="0">
            <a:spAutoFit/>
          </a:bodyPr>
          <a:lstStyle/>
          <a:p>
            <a:r>
              <a:rPr lang="it-IT" b="1" dirty="0" smtClean="0">
                <a:solidFill>
                  <a:srgbClr val="0000FF"/>
                </a:solidFill>
              </a:rPr>
              <a:t>V/</a:t>
            </a:r>
            <a:r>
              <a:rPr lang="it-IT" b="1" dirty="0" err="1" smtClean="0">
                <a:solidFill>
                  <a:srgbClr val="0000FF"/>
                </a:solidFill>
              </a:rPr>
              <a:t>V</a:t>
            </a:r>
            <a:r>
              <a:rPr lang="it-IT" b="1" dirty="0" smtClean="0">
                <a:solidFill>
                  <a:srgbClr val="0000FF"/>
                </a:solidFill>
              </a:rPr>
              <a:t> or H/</a:t>
            </a:r>
            <a:r>
              <a:rPr lang="it-IT" b="1" dirty="0" err="1" smtClean="0">
                <a:solidFill>
                  <a:srgbClr val="0000FF"/>
                </a:solidFill>
              </a:rPr>
              <a:t>H</a:t>
            </a:r>
            <a:endParaRPr lang="it-IT" b="1" dirty="0">
              <a:solidFill>
                <a:srgbClr val="0000FF"/>
              </a:solidFill>
            </a:endParaRPr>
          </a:p>
        </p:txBody>
      </p:sp>
      <p:sp>
        <p:nvSpPr>
          <p:cNvPr id="11" name="CasellaDiTesto 10"/>
          <p:cNvSpPr txBox="1"/>
          <p:nvPr/>
        </p:nvSpPr>
        <p:spPr>
          <a:xfrm>
            <a:off x="1115616" y="3221360"/>
            <a:ext cx="1872208" cy="369332"/>
          </a:xfrm>
          <a:prstGeom prst="rect">
            <a:avLst/>
          </a:prstGeom>
          <a:noFill/>
        </p:spPr>
        <p:txBody>
          <a:bodyPr wrap="square" rtlCol="0">
            <a:spAutoFit/>
          </a:bodyPr>
          <a:lstStyle/>
          <a:p>
            <a:r>
              <a:rPr lang="it-IT" b="1" dirty="0" smtClean="0">
                <a:solidFill>
                  <a:srgbClr val="0000FF"/>
                </a:solidFill>
              </a:rPr>
              <a:t>F/V or H/R</a:t>
            </a:r>
            <a:endParaRPr lang="it-IT" b="1" dirty="0">
              <a:solidFill>
                <a:srgbClr val="0000FF"/>
              </a:solidFill>
            </a:endParaRPr>
          </a:p>
        </p:txBody>
      </p:sp>
      <p:sp>
        <p:nvSpPr>
          <p:cNvPr id="12" name="CasellaDiTesto 11"/>
          <p:cNvSpPr txBox="1"/>
          <p:nvPr/>
        </p:nvSpPr>
        <p:spPr>
          <a:xfrm>
            <a:off x="4932040" y="548680"/>
            <a:ext cx="1584176" cy="369332"/>
          </a:xfrm>
          <a:prstGeom prst="rect">
            <a:avLst/>
          </a:prstGeom>
          <a:noFill/>
        </p:spPr>
        <p:txBody>
          <a:bodyPr wrap="square" rtlCol="0">
            <a:spAutoFit/>
          </a:bodyPr>
          <a:lstStyle/>
          <a:p>
            <a:r>
              <a:rPr lang="it-IT" b="1" dirty="0" smtClean="0">
                <a:solidFill>
                  <a:srgbClr val="FF0066"/>
                </a:solidFill>
              </a:rPr>
              <a:t>P = 0.0037</a:t>
            </a:r>
            <a:endParaRPr lang="it-IT" b="1" dirty="0">
              <a:solidFill>
                <a:srgbClr val="FF0066"/>
              </a:solidFill>
            </a:endParaRPr>
          </a:p>
        </p:txBody>
      </p:sp>
      <p:sp>
        <p:nvSpPr>
          <p:cNvPr id="13" name="CasellaDiTesto 12"/>
          <p:cNvSpPr txBox="1"/>
          <p:nvPr/>
        </p:nvSpPr>
        <p:spPr>
          <a:xfrm>
            <a:off x="7524328" y="836712"/>
            <a:ext cx="1512168" cy="923330"/>
          </a:xfrm>
          <a:prstGeom prst="rect">
            <a:avLst/>
          </a:prstGeom>
          <a:noFill/>
        </p:spPr>
        <p:txBody>
          <a:bodyPr wrap="square" rtlCol="0">
            <a:spAutoFit/>
          </a:bodyPr>
          <a:lstStyle/>
          <a:p>
            <a:r>
              <a:rPr lang="it-IT" b="1" dirty="0" smtClean="0"/>
              <a:t>Over All Survival (OS) </a:t>
            </a:r>
            <a:endParaRPr lang="it-IT"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a:blip r:embed="rId3" cstate="print"/>
          <a:srcRect l="17884" t="11673" r="1788" b="6615"/>
          <a:stretch>
            <a:fillRect/>
          </a:stretch>
        </p:blipFill>
        <p:spPr bwMode="auto">
          <a:xfrm>
            <a:off x="0" y="0"/>
            <a:ext cx="9144000" cy="6858000"/>
          </a:xfrm>
          <a:prstGeom prst="rect">
            <a:avLst/>
          </a:prstGeom>
          <a:noFill/>
          <a:ln w="9525">
            <a:noFill/>
            <a:miter lim="800000"/>
            <a:headEnd/>
            <a:tailEnd/>
          </a:ln>
        </p:spPr>
      </p:pic>
      <p:sp>
        <p:nvSpPr>
          <p:cNvPr id="9" name="CasellaDiTesto 8"/>
          <p:cNvSpPr txBox="1"/>
          <p:nvPr/>
        </p:nvSpPr>
        <p:spPr>
          <a:xfrm>
            <a:off x="7668344" y="692696"/>
            <a:ext cx="864096" cy="369332"/>
          </a:xfrm>
          <a:prstGeom prst="rect">
            <a:avLst/>
          </a:prstGeom>
          <a:noFill/>
        </p:spPr>
        <p:txBody>
          <a:bodyPr wrap="square" rtlCol="0">
            <a:spAutoFit/>
          </a:bodyPr>
          <a:lstStyle/>
          <a:p>
            <a:r>
              <a:rPr lang="it-IT" b="1" dirty="0" smtClean="0"/>
              <a:t>PFS-I</a:t>
            </a:r>
            <a:endParaRPr lang="it-IT" b="1" dirty="0"/>
          </a:p>
        </p:txBody>
      </p:sp>
      <p:sp>
        <p:nvSpPr>
          <p:cNvPr id="10" name="CasellaDiTesto 9"/>
          <p:cNvSpPr txBox="1"/>
          <p:nvPr/>
        </p:nvSpPr>
        <p:spPr>
          <a:xfrm>
            <a:off x="5076056" y="692696"/>
            <a:ext cx="1152128" cy="369332"/>
          </a:xfrm>
          <a:prstGeom prst="rect">
            <a:avLst/>
          </a:prstGeom>
          <a:noFill/>
        </p:spPr>
        <p:txBody>
          <a:bodyPr wrap="square" rtlCol="0">
            <a:spAutoFit/>
          </a:bodyPr>
          <a:lstStyle/>
          <a:p>
            <a:r>
              <a:rPr lang="it-IT" dirty="0" smtClean="0"/>
              <a:t>P &gt; 0.05</a:t>
            </a:r>
            <a:endParaRPr lang="it-IT"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10631" t="39128" r="8454" b="24977"/>
          <a:stretch>
            <a:fillRect/>
          </a:stretch>
        </p:blipFill>
        <p:spPr bwMode="auto">
          <a:xfrm>
            <a:off x="0" y="0"/>
            <a:ext cx="9252520" cy="6669360"/>
          </a:xfrm>
          <a:prstGeom prst="rect">
            <a:avLst/>
          </a:prstGeom>
          <a:noFill/>
          <a:ln w="9525">
            <a:noFill/>
            <a:miter lim="800000"/>
            <a:headEnd/>
            <a:tailEnd/>
          </a:ln>
        </p:spPr>
      </p:pic>
      <p:sp>
        <p:nvSpPr>
          <p:cNvPr id="3" name="Ovale 2"/>
          <p:cNvSpPr/>
          <p:nvPr/>
        </p:nvSpPr>
        <p:spPr>
          <a:xfrm>
            <a:off x="3059832" y="332656"/>
            <a:ext cx="3096344" cy="5040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 y="2438400"/>
            <a:ext cx="8712968" cy="3401544"/>
          </a:xfrm>
        </p:spPr>
        <p:txBody>
          <a:bodyPr>
            <a:normAutofit/>
          </a:bodyPr>
          <a:lstStyle/>
          <a:p>
            <a:pPr algn="ctr"/>
            <a:r>
              <a:rPr lang="it-IT" dirty="0" smtClean="0">
                <a:solidFill>
                  <a:schemeClr val="tx1"/>
                </a:solidFill>
              </a:rPr>
              <a:t>PIK3CA/</a:t>
            </a:r>
            <a:r>
              <a:rPr lang="it-IT" dirty="0" err="1" smtClean="0">
                <a:solidFill>
                  <a:schemeClr val="tx1"/>
                </a:solidFill>
              </a:rPr>
              <a:t>Akt</a:t>
            </a:r>
            <a:r>
              <a:rPr lang="it-IT" dirty="0" smtClean="0">
                <a:solidFill>
                  <a:schemeClr val="tx1"/>
                </a:solidFill>
              </a:rPr>
              <a:t> </a:t>
            </a:r>
            <a:r>
              <a:rPr lang="it-IT" dirty="0" err="1" smtClean="0">
                <a:solidFill>
                  <a:schemeClr val="tx1"/>
                </a:solidFill>
              </a:rPr>
              <a:t>Pathway</a:t>
            </a:r>
            <a:r>
              <a:rPr lang="it-IT" dirty="0" smtClean="0">
                <a:solidFill>
                  <a:schemeClr val="tx1"/>
                </a:solidFill>
              </a:rPr>
              <a:t> </a:t>
            </a:r>
            <a:br>
              <a:rPr lang="it-IT" dirty="0" smtClean="0">
                <a:solidFill>
                  <a:schemeClr val="tx1"/>
                </a:solidFill>
              </a:rPr>
            </a:br>
            <a:r>
              <a:rPr lang="it-IT" dirty="0" smtClean="0">
                <a:solidFill>
                  <a:schemeClr val="tx1"/>
                </a:solidFill>
              </a:rPr>
              <a:t>and </a:t>
            </a:r>
            <a:br>
              <a:rPr lang="it-IT" dirty="0" smtClean="0">
                <a:solidFill>
                  <a:schemeClr val="tx1"/>
                </a:solidFill>
              </a:rPr>
            </a:br>
            <a:r>
              <a:rPr lang="it-IT" dirty="0" err="1" smtClean="0">
                <a:solidFill>
                  <a:schemeClr val="tx1"/>
                </a:solidFill>
              </a:rPr>
              <a:t>FcgRIIIa</a:t>
            </a:r>
            <a:r>
              <a:rPr lang="it-IT" dirty="0" smtClean="0">
                <a:solidFill>
                  <a:schemeClr val="tx1"/>
                </a:solidFill>
              </a:rPr>
              <a:t> </a:t>
            </a:r>
            <a:br>
              <a:rPr lang="it-IT" dirty="0" smtClean="0">
                <a:solidFill>
                  <a:schemeClr val="tx1"/>
                </a:solidFill>
              </a:rPr>
            </a:br>
            <a:r>
              <a:rPr lang="it-IT" dirty="0" smtClean="0">
                <a:solidFill>
                  <a:schemeClr val="tx1"/>
                </a:solidFill>
              </a:rPr>
              <a:t>Impact on </a:t>
            </a:r>
            <a:r>
              <a:rPr lang="it-IT" dirty="0" err="1" smtClean="0">
                <a:solidFill>
                  <a:schemeClr val="tx1"/>
                </a:solidFill>
              </a:rPr>
              <a:t>Over</a:t>
            </a:r>
            <a:r>
              <a:rPr lang="it-IT" dirty="0" smtClean="0">
                <a:solidFill>
                  <a:schemeClr val="tx1"/>
                </a:solidFill>
              </a:rPr>
              <a:t> </a:t>
            </a:r>
            <a:r>
              <a:rPr lang="it-IT" dirty="0" err="1" smtClean="0">
                <a:solidFill>
                  <a:schemeClr val="tx1"/>
                </a:solidFill>
              </a:rPr>
              <a:t>All</a:t>
            </a:r>
            <a:r>
              <a:rPr lang="it-IT" dirty="0" smtClean="0">
                <a:solidFill>
                  <a:schemeClr val="tx1"/>
                </a:solidFill>
              </a:rPr>
              <a:t> </a:t>
            </a:r>
            <a:r>
              <a:rPr lang="it-IT" dirty="0" err="1" smtClean="0">
                <a:solidFill>
                  <a:schemeClr val="tx1"/>
                </a:solidFill>
              </a:rPr>
              <a:t>Servival</a:t>
            </a:r>
            <a:r>
              <a:rPr lang="it-IT" dirty="0" smtClean="0">
                <a:solidFill>
                  <a:schemeClr val="tx1"/>
                </a:solidFill>
              </a:rPr>
              <a:t> (OS)</a:t>
            </a:r>
            <a:endParaRPr lang="it-IT"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p:nvPr/>
        </p:nvPicPr>
        <p:blipFill>
          <a:blip r:embed="rId2" cstate="print"/>
          <a:srcRect l="17729" t="11868" b="5642"/>
          <a:stretch>
            <a:fillRect/>
          </a:stretch>
        </p:blipFill>
        <p:spPr bwMode="auto">
          <a:xfrm>
            <a:off x="1" y="0"/>
            <a:ext cx="9144000" cy="6858000"/>
          </a:xfrm>
          <a:prstGeom prst="rect">
            <a:avLst/>
          </a:prstGeom>
          <a:noFill/>
          <a:ln w="9525">
            <a:noFill/>
            <a:miter lim="800000"/>
            <a:headEnd/>
            <a:tailEnd/>
          </a:ln>
        </p:spPr>
      </p:pic>
      <p:sp>
        <p:nvSpPr>
          <p:cNvPr id="11" name="CasellaDiTesto 10"/>
          <p:cNvSpPr txBox="1"/>
          <p:nvPr/>
        </p:nvSpPr>
        <p:spPr>
          <a:xfrm>
            <a:off x="7596336" y="620688"/>
            <a:ext cx="792088" cy="523220"/>
          </a:xfrm>
          <a:prstGeom prst="rect">
            <a:avLst/>
          </a:prstGeom>
          <a:noFill/>
        </p:spPr>
        <p:txBody>
          <a:bodyPr wrap="square" rtlCol="0">
            <a:spAutoFit/>
          </a:bodyPr>
          <a:lstStyle/>
          <a:p>
            <a:r>
              <a:rPr lang="it-IT" sz="2800" b="1" dirty="0" smtClean="0">
                <a:solidFill>
                  <a:srgbClr val="0000FF"/>
                </a:solidFill>
              </a:rPr>
              <a:t>OS</a:t>
            </a:r>
            <a:endParaRPr lang="it-IT" sz="2800" b="1" dirty="0">
              <a:solidFill>
                <a:srgbClr val="0000FF"/>
              </a:solidFill>
            </a:endParaRPr>
          </a:p>
        </p:txBody>
      </p:sp>
      <p:sp>
        <p:nvSpPr>
          <p:cNvPr id="12" name="CasellaDiTesto 11"/>
          <p:cNvSpPr txBox="1"/>
          <p:nvPr/>
        </p:nvSpPr>
        <p:spPr>
          <a:xfrm>
            <a:off x="4644008" y="971436"/>
            <a:ext cx="1440160" cy="369332"/>
          </a:xfrm>
          <a:prstGeom prst="rect">
            <a:avLst/>
          </a:prstGeom>
          <a:noFill/>
        </p:spPr>
        <p:txBody>
          <a:bodyPr wrap="square" rtlCol="0">
            <a:spAutoFit/>
          </a:bodyPr>
          <a:lstStyle/>
          <a:p>
            <a:r>
              <a:rPr lang="it-IT" b="1" dirty="0" smtClean="0">
                <a:solidFill>
                  <a:srgbClr val="FF3399"/>
                </a:solidFill>
              </a:rPr>
              <a:t>P = 0.0012</a:t>
            </a:r>
            <a:endParaRPr lang="it-IT" b="1" dirty="0">
              <a:solidFill>
                <a:srgbClr val="FF3399"/>
              </a:solidFill>
            </a:endParaRPr>
          </a:p>
        </p:txBody>
      </p:sp>
      <p:sp>
        <p:nvSpPr>
          <p:cNvPr id="13" name="CasellaDiTesto 12"/>
          <p:cNvSpPr txBox="1"/>
          <p:nvPr/>
        </p:nvSpPr>
        <p:spPr>
          <a:xfrm>
            <a:off x="4427984" y="2780928"/>
            <a:ext cx="2016224" cy="369332"/>
          </a:xfrm>
          <a:prstGeom prst="rect">
            <a:avLst/>
          </a:prstGeom>
          <a:noFill/>
        </p:spPr>
        <p:txBody>
          <a:bodyPr wrap="square" rtlCol="0">
            <a:spAutoFit/>
          </a:bodyPr>
          <a:lstStyle/>
          <a:p>
            <a:r>
              <a:rPr lang="it-IT" b="1" dirty="0" smtClean="0">
                <a:solidFill>
                  <a:srgbClr val="0000FF"/>
                </a:solidFill>
              </a:rPr>
              <a:t>WT or V/</a:t>
            </a:r>
            <a:r>
              <a:rPr lang="it-IT" b="1" dirty="0" err="1" smtClean="0">
                <a:solidFill>
                  <a:srgbClr val="0000FF"/>
                </a:solidFill>
              </a:rPr>
              <a:t>V</a:t>
            </a:r>
            <a:r>
              <a:rPr lang="it-IT" b="1" dirty="0" smtClean="0">
                <a:solidFill>
                  <a:srgbClr val="0000FF"/>
                </a:solidFill>
              </a:rPr>
              <a:t> or H/</a:t>
            </a:r>
            <a:r>
              <a:rPr lang="it-IT" b="1" dirty="0" err="1" smtClean="0">
                <a:solidFill>
                  <a:srgbClr val="0000FF"/>
                </a:solidFill>
              </a:rPr>
              <a:t>H</a:t>
            </a:r>
            <a:endParaRPr lang="it-IT" b="1" dirty="0">
              <a:solidFill>
                <a:srgbClr val="0000FF"/>
              </a:solidFill>
            </a:endParaRPr>
          </a:p>
        </p:txBody>
      </p:sp>
      <p:sp>
        <p:nvSpPr>
          <p:cNvPr id="14" name="CasellaDiTesto 13"/>
          <p:cNvSpPr txBox="1"/>
          <p:nvPr/>
        </p:nvSpPr>
        <p:spPr>
          <a:xfrm>
            <a:off x="1115616" y="3861048"/>
            <a:ext cx="2016224" cy="369332"/>
          </a:xfrm>
          <a:prstGeom prst="rect">
            <a:avLst/>
          </a:prstGeom>
          <a:noFill/>
        </p:spPr>
        <p:txBody>
          <a:bodyPr wrap="square" rtlCol="0">
            <a:spAutoFit/>
          </a:bodyPr>
          <a:lstStyle/>
          <a:p>
            <a:r>
              <a:rPr lang="it-IT" b="1" dirty="0" err="1" smtClean="0">
                <a:solidFill>
                  <a:srgbClr val="FF3399"/>
                </a:solidFill>
              </a:rPr>
              <a:t>Mut</a:t>
            </a:r>
            <a:r>
              <a:rPr lang="it-IT" b="1" dirty="0" smtClean="0">
                <a:solidFill>
                  <a:srgbClr val="FF3399"/>
                </a:solidFill>
              </a:rPr>
              <a:t> or F or R</a:t>
            </a:r>
            <a:endParaRPr lang="it-IT" b="1" dirty="0">
              <a:solidFill>
                <a:srgbClr val="FF3399"/>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l="17885" t="11479" b="7004"/>
          <a:stretch>
            <a:fillRect/>
          </a:stretch>
        </p:blipFill>
        <p:spPr bwMode="auto">
          <a:xfrm>
            <a:off x="0" y="0"/>
            <a:ext cx="9144000" cy="5949280"/>
          </a:xfrm>
          <a:prstGeom prst="rect">
            <a:avLst/>
          </a:prstGeom>
          <a:noFill/>
          <a:ln w="9525">
            <a:noFill/>
            <a:miter lim="800000"/>
            <a:headEnd/>
            <a:tailEnd/>
          </a:ln>
        </p:spPr>
      </p:pic>
      <p:sp>
        <p:nvSpPr>
          <p:cNvPr id="3" name="CasellaDiTesto 2"/>
          <p:cNvSpPr txBox="1"/>
          <p:nvPr/>
        </p:nvSpPr>
        <p:spPr>
          <a:xfrm>
            <a:off x="5076056" y="836712"/>
            <a:ext cx="2448272" cy="523220"/>
          </a:xfrm>
          <a:prstGeom prst="rect">
            <a:avLst/>
          </a:prstGeom>
          <a:noFill/>
        </p:spPr>
        <p:txBody>
          <a:bodyPr wrap="square" rtlCol="0">
            <a:spAutoFit/>
          </a:bodyPr>
          <a:lstStyle/>
          <a:p>
            <a:r>
              <a:rPr lang="it-IT" sz="2800" b="1" dirty="0" smtClean="0">
                <a:solidFill>
                  <a:srgbClr val="FF3399"/>
                </a:solidFill>
              </a:rPr>
              <a:t>P = 0.0009</a:t>
            </a:r>
            <a:endParaRPr lang="it-IT" sz="2800" b="1" dirty="0">
              <a:solidFill>
                <a:srgbClr val="FF3399"/>
              </a:solidFill>
            </a:endParaRPr>
          </a:p>
        </p:txBody>
      </p:sp>
      <p:sp>
        <p:nvSpPr>
          <p:cNvPr id="4" name="CasellaDiTesto 3"/>
          <p:cNvSpPr txBox="1"/>
          <p:nvPr/>
        </p:nvSpPr>
        <p:spPr>
          <a:xfrm>
            <a:off x="251520" y="6021288"/>
            <a:ext cx="8280920" cy="369332"/>
          </a:xfrm>
          <a:prstGeom prst="rect">
            <a:avLst/>
          </a:prstGeom>
          <a:noFill/>
        </p:spPr>
        <p:txBody>
          <a:bodyPr wrap="square" rtlCol="0">
            <a:spAutoFit/>
          </a:bodyPr>
          <a:lstStyle/>
          <a:p>
            <a:r>
              <a:rPr lang="it-IT" b="1" dirty="0" smtClean="0">
                <a:solidFill>
                  <a:srgbClr val="0000FF"/>
                </a:solidFill>
              </a:rPr>
              <a:t>COX </a:t>
            </a:r>
            <a:r>
              <a:rPr lang="it-IT" b="1" dirty="0" err="1" smtClean="0">
                <a:solidFill>
                  <a:srgbClr val="0000FF"/>
                </a:solidFill>
              </a:rPr>
              <a:t>proportional</a:t>
            </a:r>
            <a:r>
              <a:rPr lang="it-IT" b="1" dirty="0" smtClean="0">
                <a:solidFill>
                  <a:srgbClr val="0000FF"/>
                </a:solidFill>
              </a:rPr>
              <a:t> </a:t>
            </a:r>
            <a:r>
              <a:rPr lang="it-IT" b="1" dirty="0" err="1" smtClean="0">
                <a:solidFill>
                  <a:srgbClr val="0000FF"/>
                </a:solidFill>
              </a:rPr>
              <a:t>analysis</a:t>
            </a:r>
            <a:r>
              <a:rPr lang="it-IT" b="1" dirty="0" smtClean="0">
                <a:solidFill>
                  <a:srgbClr val="0000FF"/>
                </a:solidFill>
              </a:rPr>
              <a:t> </a:t>
            </a:r>
            <a:r>
              <a:rPr lang="it-IT" dirty="0" err="1" smtClean="0"/>
              <a:t>of</a:t>
            </a:r>
            <a:r>
              <a:rPr lang="it-IT" dirty="0" smtClean="0"/>
              <a:t> </a:t>
            </a:r>
            <a:r>
              <a:rPr lang="it-IT" dirty="0" smtClean="0">
                <a:solidFill>
                  <a:srgbClr val="FF0000"/>
                </a:solidFill>
              </a:rPr>
              <a:t>PIK3CA/Akt1 </a:t>
            </a:r>
            <a:r>
              <a:rPr lang="it-IT" dirty="0" err="1" smtClean="0">
                <a:solidFill>
                  <a:srgbClr val="FF0000"/>
                </a:solidFill>
              </a:rPr>
              <a:t>pathway</a:t>
            </a:r>
            <a:r>
              <a:rPr lang="it-IT" dirty="0" smtClean="0">
                <a:solidFill>
                  <a:srgbClr val="FF0000"/>
                </a:solidFill>
              </a:rPr>
              <a:t> </a:t>
            </a:r>
            <a:r>
              <a:rPr lang="it-IT" dirty="0" smtClean="0"/>
              <a:t>and </a:t>
            </a:r>
            <a:r>
              <a:rPr lang="it-IT" dirty="0" err="1" smtClean="0">
                <a:solidFill>
                  <a:srgbClr val="FF0066"/>
                </a:solidFill>
              </a:rPr>
              <a:t>FcgR</a:t>
            </a:r>
            <a:r>
              <a:rPr lang="it-IT" dirty="0" smtClean="0">
                <a:solidFill>
                  <a:srgbClr val="FF0066"/>
                </a:solidFill>
              </a:rPr>
              <a:t> SNPS</a:t>
            </a:r>
            <a:endParaRPr lang="it-IT" dirty="0">
              <a:solidFill>
                <a:srgbClr val="FF0066"/>
              </a:solidFill>
            </a:endParaRPr>
          </a:p>
        </p:txBody>
      </p:sp>
      <p:sp>
        <p:nvSpPr>
          <p:cNvPr id="5" name="CasellaDiTesto 4"/>
          <p:cNvSpPr txBox="1"/>
          <p:nvPr/>
        </p:nvSpPr>
        <p:spPr>
          <a:xfrm>
            <a:off x="6948264" y="1844824"/>
            <a:ext cx="648072" cy="1323439"/>
          </a:xfrm>
          <a:prstGeom prst="rect">
            <a:avLst/>
          </a:prstGeom>
          <a:noFill/>
        </p:spPr>
        <p:txBody>
          <a:bodyPr wrap="square" rtlCol="0">
            <a:spAutoFit/>
          </a:bodyPr>
          <a:lstStyle/>
          <a:p>
            <a:r>
              <a:rPr lang="it-IT" sz="8000" b="1" dirty="0" smtClean="0">
                <a:solidFill>
                  <a:srgbClr val="0000FF"/>
                </a:solidFill>
              </a:rPr>
              <a:t>?</a:t>
            </a:r>
            <a:endParaRPr lang="it-IT" sz="80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l="17729" t="11868" b="4669"/>
          <a:stretch>
            <a:fillRect/>
          </a:stretch>
        </p:blipFill>
        <p:spPr bwMode="auto">
          <a:xfrm>
            <a:off x="0" y="0"/>
            <a:ext cx="9144001" cy="6858000"/>
          </a:xfrm>
          <a:prstGeom prst="rect">
            <a:avLst/>
          </a:prstGeom>
          <a:noFill/>
          <a:ln w="9525">
            <a:noFill/>
            <a:miter lim="800000"/>
            <a:headEnd/>
            <a:tailEnd/>
          </a:ln>
        </p:spPr>
      </p:pic>
      <p:sp>
        <p:nvSpPr>
          <p:cNvPr id="3" name="CasellaDiTesto 2"/>
          <p:cNvSpPr txBox="1"/>
          <p:nvPr/>
        </p:nvSpPr>
        <p:spPr>
          <a:xfrm>
            <a:off x="4211960" y="2060848"/>
            <a:ext cx="2088232" cy="369332"/>
          </a:xfrm>
          <a:prstGeom prst="rect">
            <a:avLst/>
          </a:prstGeom>
          <a:noFill/>
        </p:spPr>
        <p:txBody>
          <a:bodyPr wrap="square" rtlCol="0">
            <a:spAutoFit/>
          </a:bodyPr>
          <a:lstStyle/>
          <a:p>
            <a:r>
              <a:rPr lang="it-IT" b="1" dirty="0" err="1" smtClean="0">
                <a:solidFill>
                  <a:srgbClr val="00CC00"/>
                </a:solidFill>
              </a:rPr>
              <a:t>Wt</a:t>
            </a:r>
            <a:r>
              <a:rPr lang="it-IT" b="1" dirty="0" smtClean="0">
                <a:solidFill>
                  <a:srgbClr val="00CC00"/>
                </a:solidFill>
              </a:rPr>
              <a:t> and VV/HH</a:t>
            </a:r>
            <a:endParaRPr lang="it-IT" b="1" dirty="0">
              <a:solidFill>
                <a:srgbClr val="00CC00"/>
              </a:solidFill>
            </a:endParaRPr>
          </a:p>
        </p:txBody>
      </p:sp>
      <p:sp>
        <p:nvSpPr>
          <p:cNvPr id="4" name="CasellaDiTesto 3"/>
          <p:cNvSpPr txBox="1"/>
          <p:nvPr/>
        </p:nvSpPr>
        <p:spPr>
          <a:xfrm>
            <a:off x="1187624" y="2636912"/>
            <a:ext cx="936104" cy="923330"/>
          </a:xfrm>
          <a:prstGeom prst="rect">
            <a:avLst/>
          </a:prstGeom>
          <a:noFill/>
        </p:spPr>
        <p:txBody>
          <a:bodyPr wrap="square" rtlCol="0">
            <a:spAutoFit/>
          </a:bodyPr>
          <a:lstStyle/>
          <a:p>
            <a:r>
              <a:rPr lang="it-IT" b="1" dirty="0" err="1" smtClean="0">
                <a:solidFill>
                  <a:srgbClr val="FF0000"/>
                </a:solidFill>
              </a:rPr>
              <a:t>Mut</a:t>
            </a:r>
            <a:endParaRPr lang="it-IT" b="1" dirty="0" smtClean="0">
              <a:solidFill>
                <a:srgbClr val="FF0000"/>
              </a:solidFill>
            </a:endParaRPr>
          </a:p>
          <a:p>
            <a:r>
              <a:rPr lang="it-IT" b="1" dirty="0" smtClean="0">
                <a:solidFill>
                  <a:srgbClr val="FF0000"/>
                </a:solidFill>
              </a:rPr>
              <a:t> and</a:t>
            </a:r>
          </a:p>
          <a:p>
            <a:r>
              <a:rPr lang="it-IT" b="1" dirty="0" smtClean="0">
                <a:solidFill>
                  <a:srgbClr val="FF0000"/>
                </a:solidFill>
              </a:rPr>
              <a:t>F or R</a:t>
            </a:r>
            <a:endParaRPr lang="it-IT" b="1" dirty="0">
              <a:solidFill>
                <a:srgbClr val="FF0000"/>
              </a:solidFill>
            </a:endParaRPr>
          </a:p>
        </p:txBody>
      </p:sp>
      <p:sp>
        <p:nvSpPr>
          <p:cNvPr id="5" name="CasellaDiTesto 4"/>
          <p:cNvSpPr txBox="1"/>
          <p:nvPr/>
        </p:nvSpPr>
        <p:spPr>
          <a:xfrm>
            <a:off x="2339752" y="1700808"/>
            <a:ext cx="936104" cy="600164"/>
          </a:xfrm>
          <a:prstGeom prst="rect">
            <a:avLst/>
          </a:prstGeom>
          <a:noFill/>
        </p:spPr>
        <p:txBody>
          <a:bodyPr wrap="square" rtlCol="0">
            <a:spAutoFit/>
          </a:bodyPr>
          <a:lstStyle/>
          <a:p>
            <a:r>
              <a:rPr lang="it-IT" sz="1100" b="1" dirty="0" err="1" smtClean="0">
                <a:solidFill>
                  <a:srgbClr val="0000FF"/>
                </a:solidFill>
              </a:rPr>
              <a:t>Wt</a:t>
            </a:r>
            <a:endParaRPr lang="it-IT" sz="1100" b="1" dirty="0" smtClean="0">
              <a:solidFill>
                <a:srgbClr val="0000FF"/>
              </a:solidFill>
            </a:endParaRPr>
          </a:p>
          <a:p>
            <a:r>
              <a:rPr lang="it-IT" sz="1100" b="1" dirty="0" smtClean="0">
                <a:solidFill>
                  <a:srgbClr val="0000FF"/>
                </a:solidFill>
              </a:rPr>
              <a:t> and</a:t>
            </a:r>
          </a:p>
          <a:p>
            <a:r>
              <a:rPr lang="it-IT" sz="1100" b="1" dirty="0" smtClean="0">
                <a:solidFill>
                  <a:srgbClr val="0000FF"/>
                </a:solidFill>
              </a:rPr>
              <a:t>F or R</a:t>
            </a:r>
            <a:endParaRPr lang="it-IT" sz="1100" b="1" dirty="0">
              <a:solidFill>
                <a:srgbClr val="0000FF"/>
              </a:solidFill>
            </a:endParaRPr>
          </a:p>
        </p:txBody>
      </p:sp>
      <p:sp>
        <p:nvSpPr>
          <p:cNvPr id="6" name="CasellaDiTesto 5"/>
          <p:cNvSpPr txBox="1"/>
          <p:nvPr/>
        </p:nvSpPr>
        <p:spPr>
          <a:xfrm>
            <a:off x="3923928" y="3140969"/>
            <a:ext cx="1800200" cy="600164"/>
          </a:xfrm>
          <a:prstGeom prst="rect">
            <a:avLst/>
          </a:prstGeom>
          <a:noFill/>
        </p:spPr>
        <p:txBody>
          <a:bodyPr wrap="square" rtlCol="0">
            <a:spAutoFit/>
          </a:bodyPr>
          <a:lstStyle/>
          <a:p>
            <a:r>
              <a:rPr lang="it-IT" sz="1100" b="1" dirty="0" err="1" smtClean="0">
                <a:solidFill>
                  <a:srgbClr val="FF9900"/>
                </a:solidFill>
              </a:rPr>
              <a:t>Mut</a:t>
            </a:r>
            <a:endParaRPr lang="it-IT" sz="1100" b="1" dirty="0" smtClean="0">
              <a:solidFill>
                <a:srgbClr val="FF9900"/>
              </a:solidFill>
            </a:endParaRPr>
          </a:p>
          <a:p>
            <a:r>
              <a:rPr lang="it-IT" sz="1100" b="1" dirty="0" smtClean="0">
                <a:solidFill>
                  <a:srgbClr val="FF9900"/>
                </a:solidFill>
              </a:rPr>
              <a:t> and</a:t>
            </a:r>
          </a:p>
          <a:p>
            <a:r>
              <a:rPr lang="it-IT" sz="1100" b="1" dirty="0" smtClean="0">
                <a:solidFill>
                  <a:srgbClr val="FF9900"/>
                </a:solidFill>
              </a:rPr>
              <a:t>VV/HH</a:t>
            </a:r>
            <a:endParaRPr lang="it-IT" sz="1100" b="1" dirty="0">
              <a:solidFill>
                <a:srgbClr val="FF9900"/>
              </a:solidFill>
            </a:endParaRPr>
          </a:p>
        </p:txBody>
      </p:sp>
      <p:sp>
        <p:nvSpPr>
          <p:cNvPr id="7" name="CasellaDiTesto 6"/>
          <p:cNvSpPr txBox="1"/>
          <p:nvPr/>
        </p:nvSpPr>
        <p:spPr>
          <a:xfrm>
            <a:off x="4860032" y="548680"/>
            <a:ext cx="1368152" cy="369332"/>
          </a:xfrm>
          <a:prstGeom prst="rect">
            <a:avLst/>
          </a:prstGeom>
          <a:noFill/>
        </p:spPr>
        <p:txBody>
          <a:bodyPr wrap="square" rtlCol="0">
            <a:spAutoFit/>
          </a:bodyPr>
          <a:lstStyle/>
          <a:p>
            <a:r>
              <a:rPr lang="it-IT" b="1" dirty="0" smtClean="0">
                <a:solidFill>
                  <a:srgbClr val="FF3399"/>
                </a:solidFill>
              </a:rPr>
              <a:t>P = 0.0069</a:t>
            </a:r>
            <a:endParaRPr lang="it-IT" b="1" dirty="0">
              <a:solidFill>
                <a:srgbClr val="FF3399"/>
              </a:solidFill>
            </a:endParaRPr>
          </a:p>
        </p:txBody>
      </p:sp>
      <p:sp>
        <p:nvSpPr>
          <p:cNvPr id="8" name="CasellaDiTesto 7"/>
          <p:cNvSpPr txBox="1"/>
          <p:nvPr/>
        </p:nvSpPr>
        <p:spPr>
          <a:xfrm>
            <a:off x="7308304" y="404664"/>
            <a:ext cx="792088" cy="584775"/>
          </a:xfrm>
          <a:prstGeom prst="rect">
            <a:avLst/>
          </a:prstGeom>
          <a:noFill/>
        </p:spPr>
        <p:txBody>
          <a:bodyPr wrap="square" rtlCol="0">
            <a:spAutoFit/>
          </a:bodyPr>
          <a:lstStyle/>
          <a:p>
            <a:r>
              <a:rPr lang="it-IT" sz="3200" b="1" dirty="0" smtClean="0">
                <a:solidFill>
                  <a:srgbClr val="0000FF"/>
                </a:solidFill>
              </a:rPr>
              <a:t>OS</a:t>
            </a:r>
            <a:endParaRPr lang="it-IT" sz="3200" b="1" dirty="0">
              <a:solidFill>
                <a:srgbClr val="0000FF"/>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l="17588" t="12062" r="1944" b="4989"/>
          <a:stretch>
            <a:fillRect/>
          </a:stretch>
        </p:blipFill>
        <p:spPr bwMode="auto">
          <a:xfrm>
            <a:off x="1" y="0"/>
            <a:ext cx="9144000" cy="6741368"/>
          </a:xfrm>
          <a:prstGeom prst="rect">
            <a:avLst/>
          </a:prstGeom>
          <a:noFill/>
          <a:ln w="9525">
            <a:noFill/>
            <a:miter lim="800000"/>
            <a:headEnd/>
            <a:tailEnd/>
          </a:ln>
        </p:spPr>
      </p:pic>
      <p:sp>
        <p:nvSpPr>
          <p:cNvPr id="3" name="CasellaDiTesto 2"/>
          <p:cNvSpPr txBox="1"/>
          <p:nvPr/>
        </p:nvSpPr>
        <p:spPr>
          <a:xfrm>
            <a:off x="7380312" y="476672"/>
            <a:ext cx="1296144" cy="461665"/>
          </a:xfrm>
          <a:prstGeom prst="rect">
            <a:avLst/>
          </a:prstGeom>
          <a:noFill/>
        </p:spPr>
        <p:txBody>
          <a:bodyPr wrap="square" rtlCol="0">
            <a:spAutoFit/>
          </a:bodyPr>
          <a:lstStyle/>
          <a:p>
            <a:r>
              <a:rPr lang="it-IT" sz="2400" b="1" dirty="0" smtClean="0">
                <a:solidFill>
                  <a:srgbClr val="0000FF"/>
                </a:solidFill>
              </a:rPr>
              <a:t>PFS-I</a:t>
            </a:r>
            <a:endParaRPr lang="it-IT" sz="2400" b="1" dirty="0">
              <a:solidFill>
                <a:srgbClr val="0000FF"/>
              </a:solidFill>
            </a:endParaRPr>
          </a:p>
        </p:txBody>
      </p:sp>
      <p:sp>
        <p:nvSpPr>
          <p:cNvPr id="4" name="CasellaDiTesto 3"/>
          <p:cNvSpPr txBox="1"/>
          <p:nvPr/>
        </p:nvSpPr>
        <p:spPr>
          <a:xfrm>
            <a:off x="5364088" y="548680"/>
            <a:ext cx="1440160" cy="369332"/>
          </a:xfrm>
          <a:prstGeom prst="rect">
            <a:avLst/>
          </a:prstGeom>
          <a:noFill/>
        </p:spPr>
        <p:txBody>
          <a:bodyPr wrap="square" rtlCol="0">
            <a:spAutoFit/>
          </a:bodyPr>
          <a:lstStyle/>
          <a:p>
            <a:r>
              <a:rPr lang="it-IT" dirty="0" smtClean="0"/>
              <a:t>P &gt; 0.05</a:t>
            </a:r>
            <a:endParaRPr lang="it-IT" dirty="0"/>
          </a:p>
        </p:txBody>
      </p:sp>
      <p:sp>
        <p:nvSpPr>
          <p:cNvPr id="6" name="CasellaDiTesto 5"/>
          <p:cNvSpPr txBox="1"/>
          <p:nvPr/>
        </p:nvSpPr>
        <p:spPr>
          <a:xfrm>
            <a:off x="1187624" y="2636912"/>
            <a:ext cx="792088" cy="830997"/>
          </a:xfrm>
          <a:prstGeom prst="rect">
            <a:avLst/>
          </a:prstGeom>
          <a:noFill/>
        </p:spPr>
        <p:txBody>
          <a:bodyPr wrap="square" rtlCol="0">
            <a:spAutoFit/>
          </a:bodyPr>
          <a:lstStyle/>
          <a:p>
            <a:r>
              <a:rPr lang="it-IT" sz="1600" b="1" dirty="0" err="1" smtClean="0">
                <a:solidFill>
                  <a:srgbClr val="FF0000"/>
                </a:solidFill>
              </a:rPr>
              <a:t>Mut</a:t>
            </a:r>
            <a:endParaRPr lang="it-IT" sz="1600" b="1" dirty="0" smtClean="0">
              <a:solidFill>
                <a:srgbClr val="FF0000"/>
              </a:solidFill>
            </a:endParaRPr>
          </a:p>
          <a:p>
            <a:r>
              <a:rPr lang="it-IT" sz="1600" b="1" dirty="0" smtClean="0">
                <a:solidFill>
                  <a:srgbClr val="FF0000"/>
                </a:solidFill>
              </a:rPr>
              <a:t> and</a:t>
            </a:r>
          </a:p>
          <a:p>
            <a:r>
              <a:rPr lang="it-IT" sz="1600" b="1" dirty="0" smtClean="0">
                <a:solidFill>
                  <a:srgbClr val="FF0000"/>
                </a:solidFill>
              </a:rPr>
              <a:t>F or R</a:t>
            </a:r>
            <a:endParaRPr lang="it-IT" sz="1600" b="1" dirty="0">
              <a:solidFill>
                <a:srgbClr val="FF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5448"/>
            <a:ext cx="8174564" cy="1186392"/>
          </a:xfrm>
        </p:spPr>
        <p:txBody>
          <a:bodyPr/>
          <a:lstStyle/>
          <a:p>
            <a:pPr eaLnBrk="1" fontAlgn="auto" hangingPunct="1">
              <a:spcAft>
                <a:spcPts val="0"/>
              </a:spcAft>
              <a:defRPr/>
            </a:pPr>
            <a:r>
              <a:rPr lang="en-US" dirty="0" smtClean="0">
                <a:solidFill>
                  <a:schemeClr val="accent1">
                    <a:satMod val="150000"/>
                  </a:schemeClr>
                </a:solidFill>
              </a:rPr>
              <a:t>HER-2 &amp; Effective Treatment</a:t>
            </a:r>
            <a:endParaRPr lang="en-US" dirty="0">
              <a:solidFill>
                <a:schemeClr val="accent1">
                  <a:satMod val="150000"/>
                </a:schemeClr>
              </a:solidFill>
            </a:endParaRPr>
          </a:p>
        </p:txBody>
      </p:sp>
      <p:sp>
        <p:nvSpPr>
          <p:cNvPr id="5" name="Content Placeholder 2"/>
          <p:cNvSpPr>
            <a:spLocks noGrp="1"/>
          </p:cNvSpPr>
          <p:nvPr>
            <p:ph idx="1"/>
          </p:nvPr>
        </p:nvSpPr>
        <p:spPr>
          <a:xfrm>
            <a:off x="457200" y="1774824"/>
            <a:ext cx="3803443" cy="4567159"/>
          </a:xfrm>
        </p:spPr>
        <p:txBody>
          <a:bodyPr rtlCol="0">
            <a:normAutofit fontScale="70000" lnSpcReduction="20000"/>
          </a:bodyPr>
          <a:lstStyle/>
          <a:p>
            <a:pPr marL="438912" indent="-320040" algn="just"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b="1" dirty="0" smtClean="0"/>
              <a:t>HER2 receptor is </a:t>
            </a:r>
            <a:r>
              <a:rPr lang="en-US" b="1" dirty="0" smtClean="0">
                <a:solidFill>
                  <a:srgbClr val="FF0000"/>
                </a:solidFill>
              </a:rPr>
              <a:t>overexpressed in 20–30 % </a:t>
            </a:r>
            <a:r>
              <a:rPr lang="en-US" b="1" dirty="0" smtClean="0"/>
              <a:t>of BC.</a:t>
            </a:r>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r>
              <a:rPr lang="en-US" b="1" dirty="0" smtClean="0">
                <a:solidFill>
                  <a:srgbClr val="FF0000"/>
                </a:solidFill>
              </a:rPr>
              <a:t>Trastuzumab (Herceptin) IgG1</a:t>
            </a:r>
            <a:r>
              <a:rPr lang="en-US" b="1" dirty="0" smtClean="0"/>
              <a:t>, a monoclonal antibody, has been approved by FDA to be anti-HER2 therapy.</a:t>
            </a:r>
          </a:p>
        </p:txBody>
      </p:sp>
      <p:pic>
        <p:nvPicPr>
          <p:cNvPr id="6" name="Picture 2"/>
          <p:cNvPicPr>
            <a:picLocks noChangeAspect="1" noChangeArrowheads="1"/>
          </p:cNvPicPr>
          <p:nvPr/>
        </p:nvPicPr>
        <p:blipFill>
          <a:blip r:embed="rId3" cstate="print"/>
          <a:srcRect/>
          <a:stretch>
            <a:fillRect/>
          </a:stretch>
        </p:blipFill>
        <p:spPr bwMode="auto">
          <a:xfrm>
            <a:off x="5226051" y="1643063"/>
            <a:ext cx="3079749" cy="3370834"/>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0" y="3011413"/>
            <a:ext cx="5023951" cy="1201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27584" y="332656"/>
            <a:ext cx="8013192" cy="1636776"/>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p>
            <a:pPr marL="0" marR="0" lvl="0" indent="0" algn="ctr" defTabSz="914400" rtl="0" eaLnBrk="0" fontAlgn="base" latinLnBrk="0" hangingPunct="0">
              <a:lnSpc>
                <a:spcPct val="100000"/>
              </a:lnSpc>
              <a:spcBef>
                <a:spcPct val="0"/>
              </a:spcBef>
              <a:spcAft>
                <a:spcPct val="0"/>
              </a:spcAft>
              <a:buClrTx/>
              <a:buSzTx/>
              <a:tabLst/>
              <a:defRPr/>
            </a:pPr>
            <a:r>
              <a:rPr kumimoji="0" lang="it-IT" sz="4700" b="1" i="0" u="none" strike="noStrike" kern="1200" cap="none" spc="0" normalizeH="0" baseline="0" noProof="0" dirty="0" smtClean="0">
                <a:ln>
                  <a:noFill/>
                </a:ln>
                <a:solidFill>
                  <a:schemeClr val="tx1"/>
                </a:solidFill>
                <a:effectLst/>
                <a:uLnTx/>
                <a:uFillTx/>
                <a:latin typeface="+mj-lt"/>
                <a:ea typeface="+mj-ea"/>
                <a:cs typeface="+mj-cs"/>
              </a:rPr>
              <a:t>IGF-R1 expression </a:t>
            </a:r>
            <a:endParaRPr kumimoji="0" lang="it-IT" sz="4700" b="1" i="0" u="none" strike="noStrike" kern="1200" cap="none" spc="0" normalizeH="0" noProof="0" dirty="0" smtClean="0">
              <a:ln>
                <a:noFill/>
              </a:ln>
              <a:solidFill>
                <a:schemeClr val="tx1"/>
              </a:solidFill>
              <a:effectLst/>
              <a:uLnTx/>
              <a:uFillTx/>
              <a:latin typeface="+mj-lt"/>
              <a:ea typeface="+mj-ea"/>
              <a:cs typeface="+mj-cs"/>
            </a:endParaRPr>
          </a:p>
        </p:txBody>
      </p:sp>
      <p:pic>
        <p:nvPicPr>
          <p:cNvPr id="1026" name="Object 1"/>
          <p:cNvPicPr>
            <a:picLocks noChangeArrowheads="1"/>
          </p:cNvPicPr>
          <p:nvPr/>
        </p:nvPicPr>
        <p:blipFill>
          <a:blip r:embed="rId2" cstate="print"/>
          <a:srcRect r="-66" b="-337"/>
          <a:stretch>
            <a:fillRect/>
          </a:stretch>
        </p:blipFill>
        <p:spPr bwMode="auto">
          <a:xfrm>
            <a:off x="1907704" y="2996952"/>
            <a:ext cx="5328592" cy="33123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a:ln w="9525">
            <a:noFill/>
            <a:miter lim="800000"/>
            <a:headEnd/>
            <a:tailEnd/>
          </a:ln>
          <a:effectLst/>
        </p:spPr>
      </p:pic>
      <p:sp>
        <p:nvSpPr>
          <p:cNvPr id="3" name="TextBox 2"/>
          <p:cNvSpPr txBox="1"/>
          <p:nvPr/>
        </p:nvSpPr>
        <p:spPr>
          <a:xfrm>
            <a:off x="971600" y="548680"/>
            <a:ext cx="7632848" cy="1384995"/>
          </a:xfrm>
          <a:prstGeom prst="rect">
            <a:avLst/>
          </a:prstGeom>
          <a:noFill/>
        </p:spPr>
        <p:txBody>
          <a:bodyPr wrap="square" rtlCol="0">
            <a:spAutoFit/>
          </a:bodyPr>
          <a:lstStyle/>
          <a:p>
            <a:r>
              <a:rPr lang="en-US" sz="2800" b="1" dirty="0" smtClean="0">
                <a:solidFill>
                  <a:srgbClr val="FF0000"/>
                </a:solidFill>
              </a:rPr>
              <a:t>If I did something perfect, it’s because I have the following team, otherwise it was my fault…….</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File:HerceptinFab.jpg"/>
          <p:cNvPicPr>
            <a:picLocks noChangeAspect="1" noChangeArrowheads="1"/>
          </p:cNvPicPr>
          <p:nvPr/>
        </p:nvPicPr>
        <p:blipFill>
          <a:blip r:embed="rId3" cstate="print"/>
          <a:srcRect/>
          <a:stretch>
            <a:fillRect/>
          </a:stretch>
        </p:blipFill>
        <p:spPr bwMode="auto">
          <a:xfrm>
            <a:off x="-1" y="0"/>
            <a:ext cx="9180107" cy="68580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252728"/>
          </a:xfrm>
        </p:spPr>
        <p:txBody>
          <a:bodyPr>
            <a:normAutofit/>
          </a:bodyPr>
          <a:lstStyle/>
          <a:p>
            <a:pPr algn="ctr" eaLnBrk="1" fontAlgn="auto" hangingPunct="1">
              <a:spcAft>
                <a:spcPts val="0"/>
              </a:spcAft>
              <a:defRPr/>
            </a:pPr>
            <a:r>
              <a:rPr lang="en-US" sz="4000" dirty="0" smtClean="0"/>
              <a:t>Trastuzumab Resistance</a:t>
            </a:r>
            <a:endParaRPr lang="en-US" sz="4000" dirty="0"/>
          </a:p>
        </p:txBody>
      </p:sp>
      <p:sp>
        <p:nvSpPr>
          <p:cNvPr id="5" name="Content Placeholder 2"/>
          <p:cNvSpPr>
            <a:spLocks noGrp="1"/>
          </p:cNvSpPr>
          <p:nvPr>
            <p:ph idx="1"/>
          </p:nvPr>
        </p:nvSpPr>
        <p:spPr>
          <a:xfrm>
            <a:off x="323528" y="1714500"/>
            <a:ext cx="3024336" cy="4686300"/>
          </a:xfrm>
        </p:spPr>
        <p:txBody>
          <a:bodyPr/>
          <a:lstStyle/>
          <a:p>
            <a:pPr eaLnBrk="1" hangingPunct="1"/>
            <a:r>
              <a:rPr lang="en-GB" b="1" dirty="0" smtClean="0"/>
              <a:t>Almost </a:t>
            </a:r>
            <a:r>
              <a:rPr lang="en-GB" b="1" dirty="0" smtClean="0">
                <a:solidFill>
                  <a:srgbClr val="FF0000"/>
                </a:solidFill>
              </a:rPr>
              <a:t>50 % do not </a:t>
            </a:r>
            <a:r>
              <a:rPr lang="en-GB" b="1" dirty="0" smtClean="0"/>
              <a:t>respond to Trastuzumab-based therapy.</a:t>
            </a:r>
          </a:p>
          <a:p>
            <a:pPr algn="just" eaLnBrk="1" hangingPunct="1">
              <a:buFont typeface="Wingdings 2" pitchFamily="18" charset="2"/>
              <a:buNone/>
            </a:pPr>
            <a:r>
              <a:rPr lang="en-GB" b="1" dirty="0" smtClean="0"/>
              <a:t> </a:t>
            </a:r>
          </a:p>
        </p:txBody>
      </p:sp>
      <p:sp>
        <p:nvSpPr>
          <p:cNvPr id="6" name="Content Placeholder 2"/>
          <p:cNvSpPr txBox="1">
            <a:spLocks/>
          </p:cNvSpPr>
          <p:nvPr/>
        </p:nvSpPr>
        <p:spPr bwMode="auto">
          <a:xfrm>
            <a:off x="683568" y="4941168"/>
            <a:ext cx="2664296" cy="1603648"/>
          </a:xfrm>
          <a:prstGeom prst="rect">
            <a:avLst/>
          </a:prstGeom>
          <a:noFill/>
          <a:ln w="9525">
            <a:noFill/>
            <a:miter lim="800000"/>
            <a:headEnd/>
            <a:tailEnd/>
          </a:ln>
        </p:spPr>
        <p:txBody>
          <a:bodyPr lIns="54864" tIns="91440"/>
          <a:lstStyle/>
          <a:p>
            <a:pPr marL="438150" indent="-319088">
              <a:buClr>
                <a:schemeClr val="accent1"/>
              </a:buClr>
              <a:buSzPct val="80000"/>
              <a:buFont typeface="Wingdings 2" pitchFamily="18" charset="2"/>
              <a:buChar char=""/>
              <a:defRPr/>
            </a:pPr>
            <a:r>
              <a:rPr lang="en-GB" sz="3200" b="1" dirty="0" smtClean="0">
                <a:solidFill>
                  <a:srgbClr val="FF0000"/>
                </a:solidFill>
                <a:latin typeface="+mn-lt"/>
              </a:rPr>
              <a:t>Primary.</a:t>
            </a:r>
          </a:p>
          <a:p>
            <a:pPr marL="438150" indent="-319088">
              <a:buClr>
                <a:schemeClr val="accent1"/>
              </a:buClr>
              <a:buSzPct val="80000"/>
              <a:buFont typeface="Wingdings 2" pitchFamily="18" charset="2"/>
              <a:buChar char=""/>
              <a:defRPr/>
            </a:pPr>
            <a:endParaRPr lang="en-GB" sz="3200" b="1" dirty="0">
              <a:solidFill>
                <a:srgbClr val="FF0000"/>
              </a:solidFill>
              <a:latin typeface="+mn-lt"/>
            </a:endParaRPr>
          </a:p>
          <a:p>
            <a:pPr marL="438150" indent="-319088">
              <a:buClr>
                <a:schemeClr val="accent1"/>
              </a:buClr>
              <a:buSzPct val="80000"/>
              <a:buFont typeface="Wingdings 2" pitchFamily="18" charset="2"/>
              <a:buChar char=""/>
              <a:defRPr/>
            </a:pPr>
            <a:r>
              <a:rPr lang="en-GB" sz="3200" b="1" dirty="0" smtClean="0">
                <a:solidFill>
                  <a:srgbClr val="FF0000"/>
                </a:solidFill>
                <a:latin typeface="+mn-lt"/>
              </a:rPr>
              <a:t>Eventually</a:t>
            </a:r>
            <a:r>
              <a:rPr lang="en-GB" sz="3200" b="1" dirty="0">
                <a:solidFill>
                  <a:srgbClr val="FF0000"/>
                </a:solidFill>
                <a:latin typeface="+mn-lt"/>
              </a:rPr>
              <a:t>.</a:t>
            </a:r>
          </a:p>
          <a:p>
            <a:pPr marL="438150" indent="-319088" algn="just">
              <a:buClr>
                <a:schemeClr val="accent1"/>
              </a:buClr>
              <a:buSzPct val="80000"/>
              <a:buFont typeface="Wingdings 2" pitchFamily="18" charset="2"/>
              <a:buNone/>
              <a:defRPr/>
            </a:pPr>
            <a:r>
              <a:rPr lang="en-GB" sz="3200" b="1" dirty="0">
                <a:latin typeface="+mn-lt"/>
              </a:rPr>
              <a:t> </a:t>
            </a:r>
          </a:p>
        </p:txBody>
      </p:sp>
      <p:grpSp>
        <p:nvGrpSpPr>
          <p:cNvPr id="7" name="Group 6"/>
          <p:cNvGrpSpPr/>
          <p:nvPr/>
        </p:nvGrpSpPr>
        <p:grpSpPr>
          <a:xfrm>
            <a:off x="3924300" y="1822450"/>
            <a:ext cx="3238500" cy="3359150"/>
            <a:chOff x="3924300" y="1822450"/>
            <a:chExt cx="4248150" cy="4248150"/>
          </a:xfrm>
        </p:grpSpPr>
        <p:pic>
          <p:nvPicPr>
            <p:cNvPr id="8" name="Picture 2" descr="Population Clip Art"/>
            <p:cNvPicPr>
              <a:picLocks noChangeAspect="1" noChangeArrowheads="1"/>
            </p:cNvPicPr>
            <p:nvPr/>
          </p:nvPicPr>
          <p:blipFill>
            <a:blip r:embed="rId3" cstate="print"/>
            <a:srcRect/>
            <a:stretch>
              <a:fillRect/>
            </a:stretch>
          </p:blipFill>
          <p:spPr bwMode="auto">
            <a:xfrm>
              <a:off x="3924300" y="1822450"/>
              <a:ext cx="4248150" cy="4248150"/>
            </a:xfrm>
            <a:prstGeom prst="rect">
              <a:avLst/>
            </a:prstGeom>
            <a:noFill/>
            <a:ln w="9525">
              <a:noFill/>
              <a:miter lim="800000"/>
              <a:headEnd/>
              <a:tailEnd/>
            </a:ln>
          </p:spPr>
        </p:pic>
        <p:sp>
          <p:nvSpPr>
            <p:cNvPr id="9" name="CasellaDiTesto 6"/>
            <p:cNvSpPr txBox="1">
              <a:spLocks noChangeArrowheads="1"/>
            </p:cNvSpPr>
            <p:nvPr/>
          </p:nvSpPr>
          <p:spPr bwMode="auto">
            <a:xfrm>
              <a:off x="5435600" y="3644900"/>
              <a:ext cx="431800" cy="549275"/>
            </a:xfrm>
            <a:prstGeom prst="rect">
              <a:avLst/>
            </a:prstGeom>
            <a:noFill/>
            <a:ln w="9525">
              <a:noFill/>
              <a:miter lim="800000"/>
              <a:headEnd/>
              <a:tailEnd/>
            </a:ln>
          </p:spPr>
          <p:txBody>
            <a:bodyPr>
              <a:spAutoFit/>
            </a:bodyPr>
            <a:lstStyle/>
            <a:p>
              <a:r>
                <a:rPr lang="it-IT" sz="3000" b="1">
                  <a:solidFill>
                    <a:schemeClr val="bg1"/>
                  </a:solidFill>
                </a:rPr>
                <a:t>?</a:t>
              </a:r>
            </a:p>
          </p:txBody>
        </p:sp>
        <p:sp>
          <p:nvSpPr>
            <p:cNvPr id="10" name="CasellaDiTesto 7"/>
            <p:cNvSpPr txBox="1">
              <a:spLocks noChangeArrowheads="1"/>
            </p:cNvSpPr>
            <p:nvPr/>
          </p:nvSpPr>
          <p:spPr bwMode="auto">
            <a:xfrm>
              <a:off x="7019925" y="2420938"/>
              <a:ext cx="431800" cy="549275"/>
            </a:xfrm>
            <a:prstGeom prst="rect">
              <a:avLst/>
            </a:prstGeom>
            <a:noFill/>
            <a:ln w="9525">
              <a:noFill/>
              <a:miter lim="800000"/>
              <a:headEnd/>
              <a:tailEnd/>
            </a:ln>
          </p:spPr>
          <p:txBody>
            <a:bodyPr>
              <a:spAutoFit/>
            </a:bodyPr>
            <a:lstStyle/>
            <a:p>
              <a:r>
                <a:rPr lang="it-IT" sz="3000" b="1">
                  <a:solidFill>
                    <a:schemeClr val="bg1"/>
                  </a:solidFill>
                </a:rPr>
                <a:t>?</a:t>
              </a:r>
            </a:p>
          </p:txBody>
        </p:sp>
        <p:sp>
          <p:nvSpPr>
            <p:cNvPr id="11" name="CasellaDiTesto 6"/>
            <p:cNvSpPr txBox="1">
              <a:spLocks noChangeArrowheads="1"/>
            </p:cNvSpPr>
            <p:nvPr/>
          </p:nvSpPr>
          <p:spPr bwMode="auto">
            <a:xfrm>
              <a:off x="5148263" y="2276475"/>
              <a:ext cx="431800" cy="549275"/>
            </a:xfrm>
            <a:prstGeom prst="rect">
              <a:avLst/>
            </a:prstGeom>
            <a:noFill/>
            <a:ln w="9525">
              <a:noFill/>
              <a:miter lim="800000"/>
              <a:headEnd/>
              <a:tailEnd/>
            </a:ln>
          </p:spPr>
          <p:txBody>
            <a:bodyPr>
              <a:spAutoFit/>
            </a:bodyPr>
            <a:lstStyle/>
            <a:p>
              <a:r>
                <a:rPr lang="it-IT" sz="3000" b="1">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5448"/>
            <a:ext cx="8229600" cy="1252728"/>
          </a:xfrm>
        </p:spPr>
        <p:txBody>
          <a:bodyPr>
            <a:normAutofit/>
          </a:bodyPr>
          <a:lstStyle/>
          <a:p>
            <a:pPr algn="ctr"/>
            <a:r>
              <a:rPr lang="it-IT" sz="5400" dirty="0" err="1" smtClean="0"/>
              <a:t>Value</a:t>
            </a:r>
            <a:endParaRPr lang="it-IT" sz="5400" dirty="0"/>
          </a:p>
        </p:txBody>
      </p:sp>
      <p:sp>
        <p:nvSpPr>
          <p:cNvPr id="5" name="Segnaposto contenuto 2"/>
          <p:cNvSpPr>
            <a:spLocks noGrp="1"/>
          </p:cNvSpPr>
          <p:nvPr>
            <p:ph idx="1"/>
          </p:nvPr>
        </p:nvSpPr>
        <p:spPr>
          <a:xfrm>
            <a:off x="457200" y="1774825"/>
            <a:ext cx="8229600" cy="4625975"/>
          </a:xfrm>
        </p:spPr>
        <p:txBody>
          <a:bodyPr/>
          <a:lstStyle/>
          <a:p>
            <a:r>
              <a:rPr lang="en-US" dirty="0" smtClean="0"/>
              <a:t>Trastuzumab costs about </a:t>
            </a:r>
            <a:r>
              <a:rPr lang="en-US" dirty="0" smtClean="0">
                <a:solidFill>
                  <a:srgbClr val="FF0000"/>
                </a:solidFill>
              </a:rPr>
              <a:t>US$70,000</a:t>
            </a:r>
            <a:r>
              <a:rPr lang="en-US" dirty="0" smtClean="0"/>
              <a:t> for a full course of treatment</a:t>
            </a:r>
            <a:r>
              <a:rPr lang="en-US" baseline="30000" dirty="0" smtClean="0"/>
              <a:t>.</a:t>
            </a:r>
            <a:endParaRPr lang="en-US" dirty="0" smtClean="0"/>
          </a:p>
          <a:p>
            <a:r>
              <a:rPr lang="en-US" dirty="0" smtClean="0"/>
              <a:t>Trastuzumab brought = </a:t>
            </a:r>
            <a:r>
              <a:rPr lang="en-US" dirty="0" smtClean="0">
                <a:solidFill>
                  <a:srgbClr val="FF0000"/>
                </a:solidFill>
              </a:rPr>
              <a:t>$327 million </a:t>
            </a:r>
            <a:r>
              <a:rPr lang="en-US" dirty="0" smtClean="0"/>
              <a:t>in revenue for Genentech in the </a:t>
            </a:r>
            <a:r>
              <a:rPr lang="en-US" dirty="0" smtClean="0">
                <a:solidFill>
                  <a:srgbClr val="00B050"/>
                </a:solidFill>
              </a:rPr>
              <a:t>fourth quarter </a:t>
            </a:r>
            <a:r>
              <a:rPr lang="en-US" dirty="0" smtClean="0"/>
              <a:t>of 2007. </a:t>
            </a:r>
            <a:endParaRPr lang="en-US" baseline="30000" dirty="0" smtClean="0"/>
          </a:p>
          <a:p>
            <a:pPr lvl="2"/>
            <a:endParaRPr lang="en-US" baseline="30000" dirty="0" smtClean="0"/>
          </a:p>
          <a:p>
            <a:pPr lvl="2"/>
            <a:endParaRPr lang="en-US" baseline="30000" dirty="0" smtClean="0"/>
          </a:p>
          <a:p>
            <a:pPr lvl="2"/>
            <a:endParaRPr lang="en-US" baseline="30000" dirty="0" smtClean="0"/>
          </a:p>
          <a:p>
            <a:pPr lvl="2"/>
            <a:r>
              <a:rPr lang="en-US" baseline="30000" dirty="0" smtClean="0"/>
              <a:t>Ref.</a:t>
            </a:r>
          </a:p>
          <a:p>
            <a:pPr lvl="3"/>
            <a:r>
              <a:rPr lang="en-US" sz="1000" dirty="0" smtClean="0"/>
              <a:t>Fleck L (2006). "The costs of caring: Who pays? Who profits? Who panders?". </a:t>
            </a:r>
            <a:r>
              <a:rPr lang="en-US" sz="1000" i="1" dirty="0" smtClean="0"/>
              <a:t>Hastings Cent Rep</a:t>
            </a:r>
            <a:r>
              <a:rPr lang="en-US" sz="1000" dirty="0" smtClean="0"/>
              <a:t> </a:t>
            </a:r>
            <a:r>
              <a:rPr lang="en-US" sz="1000" b="1" dirty="0" smtClean="0"/>
              <a:t>36</a:t>
            </a:r>
            <a:r>
              <a:rPr lang="en-US" sz="1000" dirty="0" smtClean="0"/>
              <a:t> (3): 13–7. </a:t>
            </a:r>
          </a:p>
          <a:p>
            <a:pPr lvl="3"/>
            <a:r>
              <a:rPr lang="en-US" sz="1000" dirty="0" smtClean="0">
                <a:hlinkClick r:id="rId3"/>
              </a:rPr>
              <a:t>"Will Herceptin Media Blitz Help Or Harm Patients?"</a:t>
            </a:r>
            <a:r>
              <a:rPr lang="en-US" sz="1000" dirty="0" smtClean="0"/>
              <a:t>. Scoop. 2006-02-14. Retrieved 2006-12-01.</a:t>
            </a:r>
            <a:endParaRPr lang="it-IT"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55448"/>
            <a:ext cx="8229600" cy="1252728"/>
          </a:xfrm>
        </p:spPr>
        <p:txBody>
          <a:bodyPr/>
          <a:lstStyle/>
          <a:p>
            <a:pPr algn="ctr" eaLnBrk="1" fontAlgn="auto" hangingPunct="1">
              <a:spcAft>
                <a:spcPts val="0"/>
              </a:spcAft>
              <a:defRPr/>
            </a:pPr>
            <a:r>
              <a:rPr lang="it-IT" sz="6600" dirty="0" smtClean="0">
                <a:solidFill>
                  <a:schemeClr val="accent1">
                    <a:satMod val="150000"/>
                  </a:schemeClr>
                </a:solidFill>
              </a:rPr>
              <a:t>AIM</a:t>
            </a:r>
            <a:endParaRPr lang="it-IT" sz="6600" dirty="0">
              <a:solidFill>
                <a:schemeClr val="accent1">
                  <a:satMod val="150000"/>
                </a:schemeClr>
              </a:solidFill>
            </a:endParaRPr>
          </a:p>
        </p:txBody>
      </p:sp>
      <p:sp>
        <p:nvSpPr>
          <p:cNvPr id="5" name="Rounded Rectangle 4"/>
          <p:cNvSpPr/>
          <p:nvPr/>
        </p:nvSpPr>
        <p:spPr>
          <a:xfrm>
            <a:off x="1547664" y="4875435"/>
            <a:ext cx="7272808" cy="1505893"/>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2800" b="1" dirty="0">
                <a:solidFill>
                  <a:schemeClr val="bg1"/>
                </a:solidFill>
              </a:rPr>
              <a:t>Design of more efficient treatment protocols</a:t>
            </a:r>
            <a:r>
              <a:rPr lang="en-GB" sz="2800" b="1" dirty="0">
                <a:solidFill>
                  <a:srgbClr val="FF0000"/>
                </a:solidFill>
              </a:rPr>
              <a:t>. </a:t>
            </a:r>
            <a:endParaRPr lang="en-US" sz="2800" b="1" dirty="0">
              <a:solidFill>
                <a:srgbClr val="FF0000"/>
              </a:solidFill>
            </a:endParaRPr>
          </a:p>
        </p:txBody>
      </p:sp>
      <p:sp>
        <p:nvSpPr>
          <p:cNvPr id="6" name="Rettangolo arrotondato 6"/>
          <p:cNvSpPr/>
          <p:nvPr/>
        </p:nvSpPr>
        <p:spPr>
          <a:xfrm>
            <a:off x="1619672" y="1628800"/>
            <a:ext cx="7344816" cy="14401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7" name="CasellaDiTesto 7"/>
          <p:cNvSpPr txBox="1"/>
          <p:nvPr/>
        </p:nvSpPr>
        <p:spPr>
          <a:xfrm>
            <a:off x="1619672" y="1988840"/>
            <a:ext cx="7128792" cy="1384995"/>
          </a:xfrm>
          <a:prstGeom prst="rect">
            <a:avLst/>
          </a:prstGeom>
          <a:noFill/>
        </p:spPr>
        <p:txBody>
          <a:bodyPr wrap="square" rtlCol="0">
            <a:spAutoFit/>
          </a:bodyPr>
          <a:lstStyle/>
          <a:p>
            <a:pPr algn="ctr"/>
            <a:r>
              <a:rPr lang="en-US" sz="2800" b="1" dirty="0" smtClean="0">
                <a:solidFill>
                  <a:schemeClr val="bg1"/>
                </a:solidFill>
              </a:rPr>
              <a:t>Determination of the most probable mechanism/s of resistance</a:t>
            </a:r>
          </a:p>
          <a:p>
            <a:endParaRPr lang="it-IT" sz="2800" dirty="0"/>
          </a:p>
        </p:txBody>
      </p:sp>
      <p:sp>
        <p:nvSpPr>
          <p:cNvPr id="8" name="Rettangolo arrotondato 8"/>
          <p:cNvSpPr/>
          <p:nvPr/>
        </p:nvSpPr>
        <p:spPr>
          <a:xfrm>
            <a:off x="1547664" y="3212976"/>
            <a:ext cx="7344816"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9" name="CasellaDiTesto 9"/>
          <p:cNvSpPr txBox="1"/>
          <p:nvPr/>
        </p:nvSpPr>
        <p:spPr>
          <a:xfrm>
            <a:off x="1447800" y="3524071"/>
            <a:ext cx="7391400" cy="1384995"/>
          </a:xfrm>
          <a:prstGeom prst="rect">
            <a:avLst/>
          </a:prstGeom>
          <a:noFill/>
        </p:spPr>
        <p:txBody>
          <a:bodyPr wrap="square" rtlCol="0">
            <a:spAutoFit/>
          </a:bodyPr>
          <a:lstStyle/>
          <a:p>
            <a:pPr algn="ctr"/>
            <a:r>
              <a:rPr lang="en-US" sz="2800" b="1" dirty="0" smtClean="0"/>
              <a:t>Accurate diagnosis of the implicated resistance mechanism in each subset of patients </a:t>
            </a:r>
          </a:p>
          <a:p>
            <a:endParaRPr lang="it-IT" sz="2800" dirty="0"/>
          </a:p>
        </p:txBody>
      </p:sp>
      <p:pic>
        <p:nvPicPr>
          <p:cNvPr id="10" name="Picture 2" descr="http://www.iconshock.com/img_jpg/SEVEN/general/jpg/256/traffic_lights_icon.jpg"/>
          <p:cNvPicPr>
            <a:picLocks noChangeAspect="1" noChangeArrowheads="1"/>
          </p:cNvPicPr>
          <p:nvPr/>
        </p:nvPicPr>
        <p:blipFill>
          <a:blip r:embed="rId3" cstate="print"/>
          <a:srcRect l="16263" r="17314"/>
          <a:stretch>
            <a:fillRect/>
          </a:stretch>
        </p:blipFill>
        <p:spPr bwMode="auto">
          <a:xfrm>
            <a:off x="0" y="1628800"/>
            <a:ext cx="1403648" cy="5040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568" y="980728"/>
            <a:ext cx="8013192" cy="3436976"/>
          </a:xfrm>
        </p:spPr>
        <p:txBody>
          <a:bodyPr>
            <a:noAutofit/>
          </a:bodyPr>
          <a:lstStyle/>
          <a:p>
            <a:pPr algn="ctr"/>
            <a:r>
              <a:rPr lang="en-US" sz="6000" dirty="0" smtClean="0"/>
              <a:t>Trastuzumab</a:t>
            </a:r>
            <a:br>
              <a:rPr lang="en-US" sz="6000" dirty="0" smtClean="0"/>
            </a:br>
            <a:r>
              <a:rPr lang="en-US" sz="6000" dirty="0" smtClean="0"/>
              <a:t/>
            </a:r>
            <a:br>
              <a:rPr lang="en-US" sz="6000" dirty="0" smtClean="0"/>
            </a:br>
            <a:r>
              <a:rPr lang="en-US" sz="6000" dirty="0" smtClean="0"/>
              <a:t> Mechanism of Action </a:t>
            </a:r>
            <a:endParaRPr lang="en-US" sz="6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1150</Words>
  <Application>Microsoft Office PowerPoint</Application>
  <PresentationFormat>عرض على الشاشة (3:4)‏</PresentationFormat>
  <Paragraphs>238</Paragraphs>
  <Slides>52</Slides>
  <Notes>35</Notes>
  <HiddenSlides>0</HiddenSlides>
  <MMClips>0</MMClips>
  <ScaleCrop>false</ScaleCrop>
  <HeadingPairs>
    <vt:vector size="4" baseType="variant">
      <vt:variant>
        <vt:lpstr>سمة</vt:lpstr>
      </vt:variant>
      <vt:variant>
        <vt:i4>1</vt:i4>
      </vt:variant>
      <vt:variant>
        <vt:lpstr>عناوين الشرائح</vt:lpstr>
      </vt:variant>
      <vt:variant>
        <vt:i4>52</vt:i4>
      </vt:variant>
    </vt:vector>
  </HeadingPairs>
  <TitlesOfParts>
    <vt:vector size="53" baseType="lpstr">
      <vt:lpstr>Office Theme</vt:lpstr>
      <vt:lpstr>MOLECULAR MARKERS OF TRASTUZUMAB RESISTANCE IN HER-2 METASTATIC BREAST CANCER PATIENTS</vt:lpstr>
      <vt:lpstr>Introduction </vt:lpstr>
      <vt:lpstr>الشريحة 3</vt:lpstr>
      <vt:lpstr>الشريحة 4</vt:lpstr>
      <vt:lpstr>HER-2 &amp; Effective Treatment</vt:lpstr>
      <vt:lpstr>Trastuzumab Resistance</vt:lpstr>
      <vt:lpstr>Value</vt:lpstr>
      <vt:lpstr>AIM</vt:lpstr>
      <vt:lpstr>Trastuzumab   Mechanism of Action </vt:lpstr>
      <vt:lpstr>الشريحة 10</vt:lpstr>
      <vt:lpstr>الشريحة 11</vt:lpstr>
      <vt:lpstr>Trastuzumab Resistance</vt:lpstr>
      <vt:lpstr>1. Obstacles for Trastuzumab Binding to HER-2:</vt:lpstr>
      <vt:lpstr>2. Upregulation of HER2 signaling pathways:</vt:lpstr>
      <vt:lpstr>3. Signaling through alternative pathways</vt:lpstr>
      <vt:lpstr>4. Failure to trigger ADCC</vt:lpstr>
      <vt:lpstr>Study Population </vt:lpstr>
      <vt:lpstr>الشريحة 18</vt:lpstr>
      <vt:lpstr>Her2/neu Mutations </vt:lpstr>
      <vt:lpstr>الشريحة 20</vt:lpstr>
      <vt:lpstr>PIK3CA mutations</vt:lpstr>
      <vt:lpstr>الشريحة 22</vt:lpstr>
      <vt:lpstr>الشريحة 23</vt:lpstr>
      <vt:lpstr>الشريحة 24</vt:lpstr>
      <vt:lpstr>الشريحة 25</vt:lpstr>
      <vt:lpstr>PTEN Mutations Analysis</vt:lpstr>
      <vt:lpstr>الشريحة 27</vt:lpstr>
      <vt:lpstr>الشريحة 28</vt:lpstr>
      <vt:lpstr>الشريحة 29</vt:lpstr>
      <vt:lpstr>FcgRIIIa F158V and FcgRIIa R131H SNPs</vt:lpstr>
      <vt:lpstr>FcgRIIIa F158V Polymorphism</vt:lpstr>
      <vt:lpstr>الشريحة 32</vt:lpstr>
      <vt:lpstr>الشريحة 33</vt:lpstr>
      <vt:lpstr>الشريحة 34</vt:lpstr>
      <vt:lpstr>الشريحة 35</vt:lpstr>
      <vt:lpstr>الشريحة 36</vt:lpstr>
      <vt:lpstr>الشريحة 37</vt:lpstr>
      <vt:lpstr>FcgRIIIa F158V SNP</vt:lpstr>
      <vt:lpstr>FcgRIIa R131H SNP</vt:lpstr>
      <vt:lpstr>الشريحة 40</vt:lpstr>
      <vt:lpstr>الشريحة 41</vt:lpstr>
      <vt:lpstr>الشريحة 42</vt:lpstr>
      <vt:lpstr>الشريحة 43</vt:lpstr>
      <vt:lpstr>PIK3CA/Akt Pathway  and  FcgRIIIa  Impact on Over All Servival (OS)</vt:lpstr>
      <vt:lpstr>الشريحة 45</vt:lpstr>
      <vt:lpstr>الشريحة 46</vt:lpstr>
      <vt:lpstr>الشريحة 47</vt:lpstr>
      <vt:lpstr>الشريحة 48</vt:lpstr>
      <vt:lpstr>الشريحة 49</vt:lpstr>
      <vt:lpstr>الشريحة 50</vt:lpstr>
      <vt:lpstr>الشريحة 51</vt:lpstr>
      <vt:lpstr>الشريحة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mhussaini</dc:creator>
  <cp:lastModifiedBy>TECH</cp:lastModifiedBy>
  <cp:revision>48</cp:revision>
  <dcterms:created xsi:type="dcterms:W3CDTF">2010-11-27T13:27:20Z</dcterms:created>
  <dcterms:modified xsi:type="dcterms:W3CDTF">2013-11-08T16:52:07Z</dcterms:modified>
</cp:coreProperties>
</file>